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1" r:id="rId4"/>
    <p:sldId id="258" r:id="rId5"/>
    <p:sldId id="262" r:id="rId6"/>
    <p:sldId id="263" r:id="rId7"/>
    <p:sldId id="264" r:id="rId8"/>
    <p:sldId id="269" r:id="rId9"/>
    <p:sldId id="266" r:id="rId10"/>
    <p:sldId id="267" r:id="rId11"/>
    <p:sldId id="259" r:id="rId12"/>
    <p:sldId id="268"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062"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7D742D6-8A8B-4736-A19E-2097DA8546C4}" type="datetimeFigureOut">
              <a:rPr lang="en-GB" smtClean="0"/>
              <a:t>06/11/2017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40928AB-AF5D-4C44-BCF4-D20E20F46567}" type="slidenum">
              <a:rPr lang="en-GB" smtClean="0"/>
              <a:t>‹#›</a:t>
            </a:fld>
            <a:endParaRPr lang="en-GB"/>
          </a:p>
        </p:txBody>
      </p:sp>
    </p:spTree>
    <p:extLst>
      <p:ext uri="{BB962C8B-B14F-4D97-AF65-F5344CB8AC3E}">
        <p14:creationId xmlns:p14="http://schemas.microsoft.com/office/powerpoint/2010/main" val="3234671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7D742D6-8A8B-4736-A19E-2097DA8546C4}" type="datetimeFigureOut">
              <a:rPr lang="en-GB" smtClean="0"/>
              <a:t>06/11/2017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40928AB-AF5D-4C44-BCF4-D20E20F46567}" type="slidenum">
              <a:rPr lang="en-GB" smtClean="0"/>
              <a:t>‹#›</a:t>
            </a:fld>
            <a:endParaRPr lang="en-GB"/>
          </a:p>
        </p:txBody>
      </p:sp>
    </p:spTree>
    <p:extLst>
      <p:ext uri="{BB962C8B-B14F-4D97-AF65-F5344CB8AC3E}">
        <p14:creationId xmlns:p14="http://schemas.microsoft.com/office/powerpoint/2010/main" val="40839243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7D742D6-8A8B-4736-A19E-2097DA8546C4}" type="datetimeFigureOut">
              <a:rPr lang="en-GB" smtClean="0"/>
              <a:t>06/11/2017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40928AB-AF5D-4C44-BCF4-D20E20F46567}" type="slidenum">
              <a:rPr lang="en-GB" smtClean="0"/>
              <a:t>‹#›</a:t>
            </a:fld>
            <a:endParaRPr lang="en-GB"/>
          </a:p>
        </p:txBody>
      </p:sp>
    </p:spTree>
    <p:extLst>
      <p:ext uri="{BB962C8B-B14F-4D97-AF65-F5344CB8AC3E}">
        <p14:creationId xmlns:p14="http://schemas.microsoft.com/office/powerpoint/2010/main" val="1709416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7D742D6-8A8B-4736-A19E-2097DA8546C4}" type="datetimeFigureOut">
              <a:rPr lang="en-GB" smtClean="0"/>
              <a:t>06/11/2017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40928AB-AF5D-4C44-BCF4-D20E20F46567}" type="slidenum">
              <a:rPr lang="en-GB" smtClean="0"/>
              <a:t>‹#›</a:t>
            </a:fld>
            <a:endParaRPr lang="en-GB"/>
          </a:p>
        </p:txBody>
      </p:sp>
    </p:spTree>
    <p:extLst>
      <p:ext uri="{BB962C8B-B14F-4D97-AF65-F5344CB8AC3E}">
        <p14:creationId xmlns:p14="http://schemas.microsoft.com/office/powerpoint/2010/main" val="27339199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7D742D6-8A8B-4736-A19E-2097DA8546C4}" type="datetimeFigureOut">
              <a:rPr lang="en-GB" smtClean="0"/>
              <a:t>06/11/2017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40928AB-AF5D-4C44-BCF4-D20E20F46567}" type="slidenum">
              <a:rPr lang="en-GB" smtClean="0"/>
              <a:t>‹#›</a:t>
            </a:fld>
            <a:endParaRPr lang="en-GB"/>
          </a:p>
        </p:txBody>
      </p:sp>
    </p:spTree>
    <p:extLst>
      <p:ext uri="{BB962C8B-B14F-4D97-AF65-F5344CB8AC3E}">
        <p14:creationId xmlns:p14="http://schemas.microsoft.com/office/powerpoint/2010/main" val="12781075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7D742D6-8A8B-4736-A19E-2097DA8546C4}" type="datetimeFigureOut">
              <a:rPr lang="en-GB" smtClean="0"/>
              <a:t>06/11/2017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40928AB-AF5D-4C44-BCF4-D20E20F46567}" type="slidenum">
              <a:rPr lang="en-GB" smtClean="0"/>
              <a:t>‹#›</a:t>
            </a:fld>
            <a:endParaRPr lang="en-GB"/>
          </a:p>
        </p:txBody>
      </p:sp>
    </p:spTree>
    <p:extLst>
      <p:ext uri="{BB962C8B-B14F-4D97-AF65-F5344CB8AC3E}">
        <p14:creationId xmlns:p14="http://schemas.microsoft.com/office/powerpoint/2010/main" val="39852998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7D742D6-8A8B-4736-A19E-2097DA8546C4}" type="datetimeFigureOut">
              <a:rPr lang="en-GB" smtClean="0"/>
              <a:t>06/11/2017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40928AB-AF5D-4C44-BCF4-D20E20F46567}" type="slidenum">
              <a:rPr lang="en-GB" smtClean="0"/>
              <a:t>‹#›</a:t>
            </a:fld>
            <a:endParaRPr lang="en-GB"/>
          </a:p>
        </p:txBody>
      </p:sp>
    </p:spTree>
    <p:extLst>
      <p:ext uri="{BB962C8B-B14F-4D97-AF65-F5344CB8AC3E}">
        <p14:creationId xmlns:p14="http://schemas.microsoft.com/office/powerpoint/2010/main" val="27578798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7D742D6-8A8B-4736-A19E-2097DA8546C4}" type="datetimeFigureOut">
              <a:rPr lang="en-GB" smtClean="0"/>
              <a:t>06/11/2017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40928AB-AF5D-4C44-BCF4-D20E20F46567}" type="slidenum">
              <a:rPr lang="en-GB" smtClean="0"/>
              <a:t>‹#›</a:t>
            </a:fld>
            <a:endParaRPr lang="en-GB"/>
          </a:p>
        </p:txBody>
      </p:sp>
    </p:spTree>
    <p:extLst>
      <p:ext uri="{BB962C8B-B14F-4D97-AF65-F5344CB8AC3E}">
        <p14:creationId xmlns:p14="http://schemas.microsoft.com/office/powerpoint/2010/main" val="1752742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D742D6-8A8B-4736-A19E-2097DA8546C4}" type="datetimeFigureOut">
              <a:rPr lang="en-GB" smtClean="0"/>
              <a:t>06/11/2017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40928AB-AF5D-4C44-BCF4-D20E20F46567}" type="slidenum">
              <a:rPr lang="en-GB" smtClean="0"/>
              <a:t>‹#›</a:t>
            </a:fld>
            <a:endParaRPr lang="en-GB"/>
          </a:p>
        </p:txBody>
      </p:sp>
    </p:spTree>
    <p:extLst>
      <p:ext uri="{BB962C8B-B14F-4D97-AF65-F5344CB8AC3E}">
        <p14:creationId xmlns:p14="http://schemas.microsoft.com/office/powerpoint/2010/main" val="986631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D742D6-8A8B-4736-A19E-2097DA8546C4}" type="datetimeFigureOut">
              <a:rPr lang="en-GB" smtClean="0"/>
              <a:t>06/11/2017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40928AB-AF5D-4C44-BCF4-D20E20F46567}" type="slidenum">
              <a:rPr lang="en-GB" smtClean="0"/>
              <a:t>‹#›</a:t>
            </a:fld>
            <a:endParaRPr lang="en-GB"/>
          </a:p>
        </p:txBody>
      </p:sp>
    </p:spTree>
    <p:extLst>
      <p:ext uri="{BB962C8B-B14F-4D97-AF65-F5344CB8AC3E}">
        <p14:creationId xmlns:p14="http://schemas.microsoft.com/office/powerpoint/2010/main" val="24304972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D742D6-8A8B-4736-A19E-2097DA8546C4}" type="datetimeFigureOut">
              <a:rPr lang="en-GB" smtClean="0"/>
              <a:t>06/11/2017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40928AB-AF5D-4C44-BCF4-D20E20F46567}" type="slidenum">
              <a:rPr lang="en-GB" smtClean="0"/>
              <a:t>‹#›</a:t>
            </a:fld>
            <a:endParaRPr lang="en-GB"/>
          </a:p>
        </p:txBody>
      </p:sp>
    </p:spTree>
    <p:extLst>
      <p:ext uri="{BB962C8B-B14F-4D97-AF65-F5344CB8AC3E}">
        <p14:creationId xmlns:p14="http://schemas.microsoft.com/office/powerpoint/2010/main" val="13492099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D742D6-8A8B-4736-A19E-2097DA8546C4}" type="datetimeFigureOut">
              <a:rPr lang="en-GB" smtClean="0"/>
              <a:t>06/11/2017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0928AB-AF5D-4C44-BCF4-D20E20F46567}" type="slidenum">
              <a:rPr lang="en-GB" smtClean="0"/>
              <a:t>‹#›</a:t>
            </a:fld>
            <a:endParaRPr lang="en-GB"/>
          </a:p>
        </p:txBody>
      </p:sp>
    </p:spTree>
    <p:extLst>
      <p:ext uri="{BB962C8B-B14F-4D97-AF65-F5344CB8AC3E}">
        <p14:creationId xmlns:p14="http://schemas.microsoft.com/office/powerpoint/2010/main" val="5772605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reed.dur.ac.uk/xtf/view?docId=ark/32150_s1g158bh297.xml;query=Robert%20Bone%20;brand=default#3" TargetMode="External"/><Relationship Id="rId2" Type="http://schemas.openxmlformats.org/officeDocument/2006/relationships/hyperlink" Target="http://reed.dur.ac.uk/xtf/view?docId=ark/32150_s1g158bh297.xml;query=Robert%20Bone%20;brand=default#1" TargetMode="External"/><Relationship Id="rId1" Type="http://schemas.openxmlformats.org/officeDocument/2006/relationships/slideLayout" Target="../slideLayouts/slideLayout2.xml"/><Relationship Id="rId4" Type="http://schemas.openxmlformats.org/officeDocument/2006/relationships/hyperlink" Target="http://reed.dur.ac.uk/xtf/view?docId=ark/32150_s1g158bh297.xml;query=Robert%20Bone%20;brand=default#2"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hyperlink" Target="http://reed.dur.ac.uk/xtf/view?docId=ark/32150_s13t945q763.xml;query=CORDWAINERS%20;brand=default#1" TargetMode="External"/><Relationship Id="rId3" Type="http://schemas.openxmlformats.org/officeDocument/2006/relationships/hyperlink" Target="http://reed.dur.ac.uk/xtf/view?docId=ark/32150_s15d86p0234.xml;query=CORDWAINER%20;brand=default#13" TargetMode="External"/><Relationship Id="rId7" Type="http://schemas.openxmlformats.org/officeDocument/2006/relationships/hyperlink" Target="http://reed.dur.ac.uk/xtf/view?docId=ark/32150_s15d86p0234.xml;query=CORDWAINER%20;brand=default#23" TargetMode="External"/><Relationship Id="rId12" Type="http://schemas.openxmlformats.org/officeDocument/2006/relationships/hyperlink" Target="http://reed.dur.ac.uk/xtf/view?docId=ark/32150_s13t945q763.xml;query=CORDWAINERS%20;brand=default#12" TargetMode="External"/><Relationship Id="rId2" Type="http://schemas.openxmlformats.org/officeDocument/2006/relationships/hyperlink" Target="http://reed.dur.ac.uk/xtf/view?docId=ark/32150_s15d86p0234.xml;query=CORDWAINER%20;brand=default#11" TargetMode="External"/><Relationship Id="rId1" Type="http://schemas.openxmlformats.org/officeDocument/2006/relationships/slideLayout" Target="../slideLayouts/slideLayout2.xml"/><Relationship Id="rId6" Type="http://schemas.openxmlformats.org/officeDocument/2006/relationships/hyperlink" Target="http://reed.dur.ac.uk/xtf/view?docId=ark/32150_s15d86p0234.xml;query=CORDWAINER%20;brand=default#21" TargetMode="External"/><Relationship Id="rId11" Type="http://schemas.openxmlformats.org/officeDocument/2006/relationships/hyperlink" Target="http://reed.dur.ac.uk/xtf/view?docId=ark/32150_s13t945q763.xml;query=CORDWAINERS%20;brand=default#10" TargetMode="External"/><Relationship Id="rId5" Type="http://schemas.openxmlformats.org/officeDocument/2006/relationships/hyperlink" Target="http://reed.dur.ac.uk/xtf/view?docId=ark/32150_s15d86p0234.xml;query=CORDWAINER%20;brand=default#17" TargetMode="External"/><Relationship Id="rId10" Type="http://schemas.openxmlformats.org/officeDocument/2006/relationships/hyperlink" Target="http://reed.dur.ac.uk/xtf/view?docId=ark/32150_s13t945q763.xml;query=CORDWAINERS%20;brand=default#8" TargetMode="External"/><Relationship Id="rId4" Type="http://schemas.openxmlformats.org/officeDocument/2006/relationships/hyperlink" Target="http://reed.dur.ac.uk/xtf/view?docId=ark/32150_s15d86p0234.xml;query=CORDWAINER%20;brand=default#15" TargetMode="External"/><Relationship Id="rId9" Type="http://schemas.openxmlformats.org/officeDocument/2006/relationships/hyperlink" Target="http://reed.dur.ac.uk/xtf/view?docId=ark/32150_s13t945q763.xml;query=CORDWAINERS%20;brand=default#3"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reed.dur.ac.uk/xtf/view?docId=ark/32150_s13t945q763.xml;query=CORDWAINERS%20;brand=default#22" TargetMode="External"/><Relationship Id="rId13" Type="http://schemas.openxmlformats.org/officeDocument/2006/relationships/hyperlink" Target="http://reed.dur.ac.uk/xtf/view?docId=ark/32150_s13t945q763.xml;query=CORDWAINERS%20;brand=default#30" TargetMode="External"/><Relationship Id="rId3" Type="http://schemas.openxmlformats.org/officeDocument/2006/relationships/hyperlink" Target="http://reed.dur.ac.uk/xtf/view?docId=ark/32150_s13t945q763.xml;query=CORDWAINERS%20;brand=default#17" TargetMode="External"/><Relationship Id="rId7" Type="http://schemas.openxmlformats.org/officeDocument/2006/relationships/hyperlink" Target="http://reed.dur.ac.uk/xtf/view?docId=ark/32150_s13t945q763.xml;query=CORDWAINERS%20;brand=default#21" TargetMode="External"/><Relationship Id="rId12" Type="http://schemas.openxmlformats.org/officeDocument/2006/relationships/hyperlink" Target="http://reed.dur.ac.uk/xtf/view?docId=ark/32150_s13t945q763.xml;query=CORDWAINERS%20;brand=default#28" TargetMode="External"/><Relationship Id="rId17" Type="http://schemas.openxmlformats.org/officeDocument/2006/relationships/hyperlink" Target="http://reed.dur.ac.uk/xtf/view?docId=ark/32150_s13t945q763.xml;query=CORDWAINERS%20;brand=default#34" TargetMode="External"/><Relationship Id="rId2" Type="http://schemas.openxmlformats.org/officeDocument/2006/relationships/hyperlink" Target="http://reed.dur.ac.uk/xtf/view?docId=ark/32150_s13t945q763.xml;query=CORDWAINERS%20;brand=default#15" TargetMode="External"/><Relationship Id="rId16" Type="http://schemas.openxmlformats.org/officeDocument/2006/relationships/hyperlink" Target="http://reed.dur.ac.uk/xtf/view?docId=ark/32150_s13t945q763.xml;query=CORDWAINERS%20;brand=default#32" TargetMode="External"/><Relationship Id="rId1" Type="http://schemas.openxmlformats.org/officeDocument/2006/relationships/slideLayout" Target="../slideLayouts/slideLayout2.xml"/><Relationship Id="rId6" Type="http://schemas.openxmlformats.org/officeDocument/2006/relationships/hyperlink" Target="http://reed.dur.ac.uk/xtf/view?docId=ark/32150_s13t945q763.xml;query=CORDWAINERS%20;brand=default#19" TargetMode="External"/><Relationship Id="rId11" Type="http://schemas.openxmlformats.org/officeDocument/2006/relationships/hyperlink" Target="http://reed.dur.ac.uk/xtf/view?docId=ark/32150_s13t945q763.xml;query=CORDWAINERS%20;brand=default#25" TargetMode="External"/><Relationship Id="rId5" Type="http://schemas.openxmlformats.org/officeDocument/2006/relationships/hyperlink" Target="http://reed.dur.ac.uk/xtf/view?docId=ark/32150_s13t945q763.xml;query=CORDWAINERS%20;brand=default#20" TargetMode="External"/><Relationship Id="rId15" Type="http://schemas.openxmlformats.org/officeDocument/2006/relationships/hyperlink" Target="http://reed.dur.ac.uk/xtf/view?docId=ark/32150_s13t945q763.xml;query=CORDWAINERS%20;brand=default#33" TargetMode="External"/><Relationship Id="rId10" Type="http://schemas.openxmlformats.org/officeDocument/2006/relationships/hyperlink" Target="http://reed.dur.ac.uk/xtf/view?docId=ark/32150_s13t945q763.xml;query=CORDWAINERS%20;brand=default#23" TargetMode="External"/><Relationship Id="rId4" Type="http://schemas.openxmlformats.org/officeDocument/2006/relationships/hyperlink" Target="http://reed.dur.ac.uk/xtf/view?docId=ark/32150_s13t945q763.xml;query=CORDWAINERS%20;brand=default#18" TargetMode="External"/><Relationship Id="rId9" Type="http://schemas.openxmlformats.org/officeDocument/2006/relationships/hyperlink" Target="http://reed.dur.ac.uk/xtf/view?docId=ark/32150_s13t945q763.xml;query=CORDWAINERS%20;brand=default#24" TargetMode="External"/><Relationship Id="rId14" Type="http://schemas.openxmlformats.org/officeDocument/2006/relationships/hyperlink" Target="http://reed.dur.ac.uk/xtf/view?docId=ark/32150_s13t945q763.xml;query=CORDWAINERS%20;brand=default#31"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reed.dur.ac.uk/xtf/view?docId=ark/32150_s13t945q763.xml;query=CORDWAINERS%20;brand=default#55" TargetMode="External"/><Relationship Id="rId13" Type="http://schemas.openxmlformats.org/officeDocument/2006/relationships/hyperlink" Target="http://reed.dur.ac.uk/xtf/view?docId=ark/32150_s12z10wq214.xml;query=CORDWAINERS%20;brand=default#1" TargetMode="External"/><Relationship Id="rId3" Type="http://schemas.openxmlformats.org/officeDocument/2006/relationships/hyperlink" Target="http://reed.dur.ac.uk/xtf/view?docId=ark/32150_s13t945q763.xml;query=CORDWAINERS%20;brand=default#36" TargetMode="External"/><Relationship Id="rId7" Type="http://schemas.openxmlformats.org/officeDocument/2006/relationships/hyperlink" Target="http://reed.dur.ac.uk/xtf/view?docId=ark/32150_s13t945q763.xml;query=CORDWAINERS%20;brand=default#53" TargetMode="External"/><Relationship Id="rId12" Type="http://schemas.openxmlformats.org/officeDocument/2006/relationships/hyperlink" Target="http://reed.dur.ac.uk/xtf/view?docId=ark/32150_s1wh246s12k.xml;query=CORDWAINERS%20;brand=default#16" TargetMode="External"/><Relationship Id="rId2" Type="http://schemas.openxmlformats.org/officeDocument/2006/relationships/hyperlink" Target="http://reed.dur.ac.uk/xtf/view?docId=ark/32150_s13t945q763.xml;query=CORDWAINERS%20;brand=default#34" TargetMode="External"/><Relationship Id="rId16" Type="http://schemas.openxmlformats.org/officeDocument/2006/relationships/hyperlink" Target="http://reed.dur.ac.uk/xtf/view?docId=ark/32150_s12z10wq214.xml;query=CORDWAINERS%20;brand=default#8" TargetMode="External"/><Relationship Id="rId1" Type="http://schemas.openxmlformats.org/officeDocument/2006/relationships/slideLayout" Target="../slideLayouts/slideLayout2.xml"/><Relationship Id="rId6" Type="http://schemas.openxmlformats.org/officeDocument/2006/relationships/hyperlink" Target="http://reed.dur.ac.uk/xtf/view?docId=ark/32150_s13t945q763.xml;query=CORDWAINERS%20;brand=default#39" TargetMode="External"/><Relationship Id="rId11" Type="http://schemas.openxmlformats.org/officeDocument/2006/relationships/hyperlink" Target="http://reed.dur.ac.uk/xtf/view?docId=ark/32150_s1wh246s12k.xml;query=CORDWAINERS%20;brand=default#14" TargetMode="External"/><Relationship Id="rId5" Type="http://schemas.openxmlformats.org/officeDocument/2006/relationships/hyperlink" Target="http://reed.dur.ac.uk/xtf/view?docId=ark/32150_s13t945q763.xml;query=CORDWAINERS%20;brand=default#37" TargetMode="External"/><Relationship Id="rId15" Type="http://schemas.openxmlformats.org/officeDocument/2006/relationships/hyperlink" Target="http://reed.dur.ac.uk/xtf/view?docId=ark/32150_s12z10wq214.xml;query=CORDWAINERS%20;brand=default#6" TargetMode="External"/><Relationship Id="rId10" Type="http://schemas.openxmlformats.org/officeDocument/2006/relationships/hyperlink" Target="http://reed.dur.ac.uk/xtf/view?docId=ark/32150_s13t945q763.xml;query=CORDWAINERS%20;brand=default#65" TargetMode="External"/><Relationship Id="rId4" Type="http://schemas.openxmlformats.org/officeDocument/2006/relationships/hyperlink" Target="http://reed.dur.ac.uk/xtf/view?docId=ark/32150_s13t945q763.xml;query=CORDWAINERS%20;brand=default#38" TargetMode="External"/><Relationship Id="rId9" Type="http://schemas.openxmlformats.org/officeDocument/2006/relationships/hyperlink" Target="http://reed.dur.ac.uk/xtf/view?docId=ark/32150_s13t945q763.xml;query=CORDWAINERS%20;brand=default#63" TargetMode="External"/><Relationship Id="rId14" Type="http://schemas.openxmlformats.org/officeDocument/2006/relationships/hyperlink" Target="http://reed.dur.ac.uk/xtf/view?docId=ark/32150_s12z10wq214.xml;query=CORDWAINERS%20;brand=default#3"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Freeman History Group </a:t>
            </a:r>
            <a:endParaRPr lang="en-GB" dirty="0"/>
          </a:p>
        </p:txBody>
      </p:sp>
      <p:pic>
        <p:nvPicPr>
          <p:cNvPr id="1026" name="Picture 2" descr="C:\Users\FENWICC\Desktop\Cordwainers\Capture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400" y="911225"/>
            <a:ext cx="2819400" cy="107632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FENWICC\Desktop\Cordwainers\Capture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2320" y="332656"/>
            <a:ext cx="981075" cy="15144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FENWICC\Desktop\Cordwainers\Laboure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7824" y="3284984"/>
            <a:ext cx="3095625" cy="3028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72271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u="sng" dirty="0"/>
              <a:t>Extractions from  </a:t>
            </a:r>
            <a:r>
              <a:rPr lang="en-GB" b="1" u="sng" dirty="0" smtClean="0"/>
              <a:t>Robert’s </a:t>
            </a:r>
            <a:r>
              <a:rPr lang="en-GB" b="1" u="sng" dirty="0"/>
              <a:t>last will and testament</a:t>
            </a:r>
            <a:r>
              <a:rPr lang="en-GB" dirty="0"/>
              <a:t> </a:t>
            </a:r>
            <a:endParaRPr lang="en-GB" dirty="0"/>
          </a:p>
        </p:txBody>
      </p:sp>
      <p:sp>
        <p:nvSpPr>
          <p:cNvPr id="3" name="Content Placeholder 2"/>
          <p:cNvSpPr>
            <a:spLocks noGrp="1"/>
          </p:cNvSpPr>
          <p:nvPr>
            <p:ph idx="1"/>
          </p:nvPr>
        </p:nvSpPr>
        <p:spPr/>
        <p:txBody>
          <a:bodyPr>
            <a:normAutofit fontScale="62500" lnSpcReduction="20000"/>
          </a:bodyPr>
          <a:lstStyle/>
          <a:p>
            <a:r>
              <a:rPr lang="en-GB" sz="2900" b="1" dirty="0"/>
              <a:t>Quote from the Will</a:t>
            </a:r>
            <a:r>
              <a:rPr lang="en-GB" sz="2900" dirty="0"/>
              <a:t> ‘ The sum of fifty pounds shall be paid out of the said sum of one thousand pounds to the </a:t>
            </a:r>
            <a:r>
              <a:rPr lang="en-GB" sz="2900" b="1" dirty="0" smtClean="0"/>
              <a:t>Governor </a:t>
            </a:r>
            <a:r>
              <a:rPr lang="en-GB" sz="2900" b="1" dirty="0"/>
              <a:t>of the Blue Coat Charity by the late Sir Henry Vane  Baronet deceased</a:t>
            </a:r>
            <a:r>
              <a:rPr lang="en-GB" sz="2900" dirty="0"/>
              <a:t> is now applicable ‘</a:t>
            </a:r>
          </a:p>
          <a:p>
            <a:r>
              <a:rPr lang="en-GB" sz="2900" b="1" dirty="0"/>
              <a:t>The Blue Coat School in Durham</a:t>
            </a:r>
            <a:r>
              <a:rPr lang="en-GB" sz="2900" dirty="0"/>
              <a:t>, Church of England was founded in 1708 by local traders as a Charity School and began above a pub in the Market Place near St Nicholas Church and stayed there until 1811 before moving to </a:t>
            </a:r>
            <a:r>
              <a:rPr lang="en-GB" sz="2900" dirty="0" err="1"/>
              <a:t>Claypath</a:t>
            </a:r>
            <a:endParaRPr lang="en-GB" sz="2900" dirty="0"/>
          </a:p>
          <a:p>
            <a:r>
              <a:rPr lang="en-GB" sz="2900" b="1" dirty="0"/>
              <a:t>Nephews and nieces are mentioned but there are no children named </a:t>
            </a:r>
            <a:endParaRPr lang="en-GB" sz="2900" dirty="0"/>
          </a:p>
          <a:p>
            <a:r>
              <a:rPr lang="en-GB" sz="2900" dirty="0"/>
              <a:t>Nephew John Clifton </a:t>
            </a:r>
            <a:r>
              <a:rPr lang="en-GB" sz="2900" b="1" dirty="0"/>
              <a:t>Surgeon</a:t>
            </a:r>
            <a:r>
              <a:rPr lang="en-GB" sz="2900" dirty="0"/>
              <a:t> …… Stop watch plus £1000 to be paid to him within 6 months</a:t>
            </a:r>
          </a:p>
          <a:p>
            <a:r>
              <a:rPr lang="en-GB" sz="2900" dirty="0"/>
              <a:t>Uncle Robert Bone …. The sum of £5 to be paid to him within 1 week next after my decease</a:t>
            </a:r>
          </a:p>
          <a:p>
            <a:r>
              <a:rPr lang="en-GB" sz="2900" dirty="0"/>
              <a:t>£1000 placed in trust … Government securities for his wife Elizabeth</a:t>
            </a:r>
          </a:p>
          <a:p>
            <a:r>
              <a:rPr lang="en-GB" sz="2900" dirty="0"/>
              <a:t>Elizabeth also to receive stock in trade and household goods and furniture and all other personal estate and effects </a:t>
            </a:r>
          </a:p>
          <a:p>
            <a:r>
              <a:rPr lang="en-GB" sz="2900" dirty="0"/>
              <a:t>Gold rings … 5 in total to various people named</a:t>
            </a:r>
          </a:p>
          <a:p>
            <a:r>
              <a:rPr lang="en-GB" sz="2900" dirty="0"/>
              <a:t>He also leaves instructions regarding legacies for nieces upon the death of his wife or her survivors</a:t>
            </a:r>
          </a:p>
          <a:p>
            <a:endParaRPr lang="en-GB" dirty="0"/>
          </a:p>
        </p:txBody>
      </p:sp>
    </p:spTree>
    <p:extLst>
      <p:ext uri="{BB962C8B-B14F-4D97-AF65-F5344CB8AC3E}">
        <p14:creationId xmlns:p14="http://schemas.microsoft.com/office/powerpoint/2010/main" val="33034101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94122"/>
          </a:xfrm>
        </p:spPr>
        <p:txBody>
          <a:bodyPr/>
          <a:lstStyle/>
          <a:p>
            <a:r>
              <a:rPr lang="en-GB" dirty="0" smtClean="0"/>
              <a:t>Robert Bone </a:t>
            </a:r>
            <a:endParaRPr lang="en-GB" dirty="0"/>
          </a:p>
        </p:txBody>
      </p:sp>
      <p:sp>
        <p:nvSpPr>
          <p:cNvPr id="3" name="Content Placeholder 2"/>
          <p:cNvSpPr>
            <a:spLocks noGrp="1"/>
          </p:cNvSpPr>
          <p:nvPr>
            <p:ph idx="1"/>
          </p:nvPr>
        </p:nvSpPr>
        <p:spPr>
          <a:xfrm>
            <a:off x="467544" y="1268760"/>
            <a:ext cx="8229600" cy="4525963"/>
          </a:xfrm>
        </p:spPr>
        <p:txBody>
          <a:bodyPr>
            <a:normAutofit fontScale="25000" lnSpcReduction="20000"/>
          </a:bodyPr>
          <a:lstStyle/>
          <a:p>
            <a:r>
              <a:rPr lang="en-GB" sz="7200" dirty="0" smtClean="0"/>
              <a:t>DPRR1/1/1807/B13/1-4 23 January 1807</a:t>
            </a:r>
          </a:p>
          <a:p>
            <a:r>
              <a:rPr lang="en-GB" sz="7200" dirty="0" smtClean="0"/>
              <a:t> Further to our  research we </a:t>
            </a:r>
            <a:r>
              <a:rPr lang="en-GB" sz="7200" dirty="0" smtClean="0"/>
              <a:t>found that he died in 1807 and review of the public record office National Archives, it was established he had a residence in Old </a:t>
            </a:r>
            <a:r>
              <a:rPr lang="en-GB" sz="7200" dirty="0" err="1" smtClean="0"/>
              <a:t>Elvet</a:t>
            </a:r>
            <a:r>
              <a:rPr lang="en-GB" sz="7200" dirty="0" smtClean="0"/>
              <a:t> which is shown on a 1830 map of Durham by Wood showing the name of Mrs Bone. </a:t>
            </a:r>
          </a:p>
          <a:p>
            <a:r>
              <a:rPr lang="en-GB" sz="7200" dirty="0" smtClean="0"/>
              <a:t>Upon further investigation and checking of both the Durham City Guild Apprentices and Durham city Guild freemen Robert does not show up within these documents</a:t>
            </a:r>
          </a:p>
          <a:p>
            <a:r>
              <a:rPr lang="en-GB" sz="7200" dirty="0" smtClean="0"/>
              <a:t>The only Bones identified within these documents are Anthony Bone 30 Nov 1761 </a:t>
            </a:r>
            <a:r>
              <a:rPr lang="en-GB" sz="7200" dirty="0" err="1" smtClean="0"/>
              <a:t>Cordwainer</a:t>
            </a:r>
            <a:r>
              <a:rPr lang="en-GB" sz="7200" dirty="0" smtClean="0"/>
              <a:t>, Peter Bone 3 May 1802 Patrimony </a:t>
            </a:r>
            <a:r>
              <a:rPr lang="en-GB" sz="7200" dirty="0" err="1" smtClean="0"/>
              <a:t>Cordwainers</a:t>
            </a:r>
            <a:r>
              <a:rPr lang="en-GB" sz="7200" dirty="0" smtClean="0"/>
              <a:t>, George Bone 5 Mar 1800 Patrimony </a:t>
            </a:r>
            <a:r>
              <a:rPr lang="en-GB" sz="7200" dirty="0" err="1" smtClean="0"/>
              <a:t>Cordwainers</a:t>
            </a:r>
            <a:r>
              <a:rPr lang="en-GB" sz="7200" dirty="0" smtClean="0"/>
              <a:t>. </a:t>
            </a:r>
            <a:endParaRPr lang="en-GB" sz="7200" dirty="0" smtClean="0"/>
          </a:p>
          <a:p>
            <a:r>
              <a:rPr lang="en-GB" sz="7200" dirty="0" smtClean="0"/>
              <a:t>On further investigation within the Durham City records Robert Bone has ben identified as below but this could have been his Uncle </a:t>
            </a:r>
            <a:endParaRPr lang="en-GB" sz="7200" dirty="0" smtClean="0"/>
          </a:p>
          <a:p>
            <a:r>
              <a:rPr lang="en-GB" sz="7200" b="1" dirty="0" err="1"/>
              <a:t>CCB</a:t>
            </a:r>
            <a:r>
              <a:rPr lang="en-GB" sz="7200" b="1" dirty="0"/>
              <a:t> B/185/221459/3</a:t>
            </a:r>
            <a:r>
              <a:rPr lang="en-GB" sz="7200" dirty="0"/>
              <a:t>    1802</a:t>
            </a:r>
            <a:br>
              <a:rPr lang="en-GB" sz="7200" dirty="0"/>
            </a:br>
            <a:r>
              <a:rPr lang="en-GB" sz="7200" dirty="0"/>
              <a:t>Sale of allotment from Ann </a:t>
            </a:r>
            <a:r>
              <a:rPr lang="en-GB" sz="7200" dirty="0" err="1"/>
              <a:t>Gowland</a:t>
            </a:r>
            <a:r>
              <a:rPr lang="en-GB" sz="7200" dirty="0"/>
              <a:t> to </a:t>
            </a:r>
            <a:r>
              <a:rPr lang="en-GB" sz="7200" dirty="0">
                <a:hlinkClick r:id="rId2"/>
              </a:rPr>
              <a:t> </a:t>
            </a:r>
            <a:r>
              <a:rPr lang="en-GB" sz="7200" b="1" dirty="0"/>
              <a:t>Robert</a:t>
            </a:r>
            <a:r>
              <a:rPr lang="en-GB" sz="7200" dirty="0"/>
              <a:t> </a:t>
            </a:r>
            <a:r>
              <a:rPr lang="en-GB" sz="7200" b="1" dirty="0"/>
              <a:t>Bone</a:t>
            </a:r>
            <a:r>
              <a:rPr lang="en-GB" sz="7200" dirty="0"/>
              <a:t> </a:t>
            </a:r>
            <a:r>
              <a:rPr lang="en-GB" sz="7200" dirty="0">
                <a:hlinkClick r:id="rId3"/>
              </a:rPr>
              <a:t> </a:t>
            </a:r>
            <a:r>
              <a:rPr lang="en-GB" sz="7200" dirty="0"/>
              <a:t>.</a:t>
            </a:r>
          </a:p>
          <a:p>
            <a:r>
              <a:rPr lang="en-GB" sz="7200" b="1" dirty="0" err="1"/>
              <a:t>CCB</a:t>
            </a:r>
            <a:r>
              <a:rPr lang="en-GB" sz="7200" b="1" dirty="0"/>
              <a:t> B/185/221459/5</a:t>
            </a:r>
            <a:r>
              <a:rPr lang="en-GB" sz="7200" dirty="0"/>
              <a:t>    1802</a:t>
            </a:r>
            <a:br>
              <a:rPr lang="en-GB" sz="7200" dirty="0"/>
            </a:br>
            <a:r>
              <a:rPr lang="en-GB" sz="7200" dirty="0"/>
              <a:t>Sale of allotment from Jane </a:t>
            </a:r>
            <a:r>
              <a:rPr lang="en-GB" sz="7200" dirty="0" err="1"/>
              <a:t>Arrowsmith</a:t>
            </a:r>
            <a:r>
              <a:rPr lang="en-GB" sz="7200" dirty="0"/>
              <a:t> to </a:t>
            </a:r>
            <a:r>
              <a:rPr lang="en-GB" sz="7200" dirty="0">
                <a:hlinkClick r:id="rId4"/>
              </a:rPr>
              <a:t> </a:t>
            </a:r>
            <a:r>
              <a:rPr lang="en-GB" sz="7200" b="1" dirty="0"/>
              <a:t>Robert</a:t>
            </a:r>
            <a:r>
              <a:rPr lang="en-GB" sz="7200" dirty="0"/>
              <a:t> </a:t>
            </a:r>
            <a:r>
              <a:rPr lang="en-GB" sz="7200" b="1" dirty="0"/>
              <a:t>Bone</a:t>
            </a:r>
            <a:r>
              <a:rPr lang="en-GB" sz="7200" dirty="0"/>
              <a:t>.</a:t>
            </a:r>
          </a:p>
          <a:p>
            <a:r>
              <a:rPr lang="en-GB" sz="7200" dirty="0"/>
              <a:t> </a:t>
            </a:r>
            <a:r>
              <a:rPr lang="en-GB" sz="7200" b="1" dirty="0" err="1"/>
              <a:t>CCB</a:t>
            </a:r>
            <a:r>
              <a:rPr lang="en-GB" sz="7200" b="1" dirty="0"/>
              <a:t> B/185/221457/2</a:t>
            </a:r>
            <a:r>
              <a:rPr lang="en-GB" sz="7200" dirty="0"/>
              <a:t>   1803</a:t>
            </a:r>
            <a:br>
              <a:rPr lang="en-GB" sz="7200" dirty="0"/>
            </a:br>
            <a:r>
              <a:rPr lang="en-GB" sz="7200" dirty="0"/>
              <a:t>Sale of allotment from </a:t>
            </a:r>
            <a:r>
              <a:rPr lang="en-GB" sz="7200" b="1" dirty="0"/>
              <a:t>Robert</a:t>
            </a:r>
            <a:r>
              <a:rPr lang="en-GB" sz="7200" dirty="0"/>
              <a:t> </a:t>
            </a:r>
            <a:r>
              <a:rPr lang="en-GB" sz="7200" b="1" dirty="0"/>
              <a:t>Bone</a:t>
            </a:r>
            <a:r>
              <a:rPr lang="en-GB" sz="7200" dirty="0"/>
              <a:t> </a:t>
            </a:r>
            <a:r>
              <a:rPr lang="en-GB" sz="7200" dirty="0">
                <a:hlinkClick r:id="rId4"/>
              </a:rPr>
              <a:t> </a:t>
            </a:r>
            <a:r>
              <a:rPr lang="en-GB" sz="7200" dirty="0"/>
              <a:t> to George Fenwick</a:t>
            </a:r>
            <a:r>
              <a:rPr lang="en-GB" sz="7200" dirty="0" smtClean="0"/>
              <a:t>.</a:t>
            </a:r>
          </a:p>
          <a:p>
            <a:endParaRPr lang="en-GB" sz="7200" dirty="0" smtClean="0"/>
          </a:p>
          <a:p>
            <a:endParaRPr lang="en-GB" dirty="0" smtClean="0"/>
          </a:p>
          <a:p>
            <a:endParaRPr lang="en-GB" dirty="0" smtClean="0"/>
          </a:p>
          <a:p>
            <a:endParaRPr lang="en-GB" dirty="0"/>
          </a:p>
        </p:txBody>
      </p:sp>
    </p:spTree>
    <p:extLst>
      <p:ext uri="{BB962C8B-B14F-4D97-AF65-F5344CB8AC3E}">
        <p14:creationId xmlns:p14="http://schemas.microsoft.com/office/powerpoint/2010/main" val="16914559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Robert Bone </a:t>
            </a:r>
            <a:endParaRPr lang="en-GB" dirty="0"/>
          </a:p>
        </p:txBody>
      </p:sp>
      <p:sp>
        <p:nvSpPr>
          <p:cNvPr id="3" name="Content Placeholder 2"/>
          <p:cNvSpPr>
            <a:spLocks noGrp="1"/>
          </p:cNvSpPr>
          <p:nvPr>
            <p:ph idx="1"/>
          </p:nvPr>
        </p:nvSpPr>
        <p:spPr/>
        <p:txBody>
          <a:bodyPr>
            <a:normAutofit/>
          </a:bodyPr>
          <a:lstStyle/>
          <a:p>
            <a:r>
              <a:rPr lang="en-GB" sz="2100" b="1" dirty="0"/>
              <a:t>He requested to be interned in St </a:t>
            </a:r>
            <a:r>
              <a:rPr lang="en-GB" sz="2100" b="1" dirty="0" smtClean="0"/>
              <a:t>Margaret's </a:t>
            </a:r>
            <a:r>
              <a:rPr lang="en-GB" sz="2100" b="1" dirty="0"/>
              <a:t>Chapel Garth </a:t>
            </a:r>
            <a:endParaRPr lang="en-GB" sz="2100" dirty="0"/>
          </a:p>
          <a:p>
            <a:r>
              <a:rPr lang="en-GB" sz="2100" dirty="0"/>
              <a:t>A search for the  headstone in the graveyard at the current St </a:t>
            </a:r>
            <a:r>
              <a:rPr lang="en-GB" sz="2100" dirty="0" smtClean="0"/>
              <a:t>Margaret's </a:t>
            </a:r>
            <a:r>
              <a:rPr lang="en-GB" sz="2100" dirty="0"/>
              <a:t>proved unsuccessful. The headstones have all been removed and some are standing upright against the boundary wall and so weathered with age and overgrown with ivy that many of them are impossible to read. There are also many lying on the ground again buried with earth</a:t>
            </a:r>
            <a:r>
              <a:rPr lang="en-GB" sz="2100" dirty="0" smtClean="0"/>
              <a:t>, moss </a:t>
            </a:r>
            <a:r>
              <a:rPr lang="en-GB" sz="2100" dirty="0"/>
              <a:t>and overgrowth.</a:t>
            </a:r>
          </a:p>
          <a:p>
            <a:r>
              <a:rPr lang="en-GB" sz="2100" dirty="0"/>
              <a:t>Contacted Durham County Council regarding possible record of the burial plot. No records are now held other than those at the record office County Hall which record Robert Bone as follows:</a:t>
            </a:r>
          </a:p>
          <a:p>
            <a:endParaRPr lang="en-GB" dirty="0"/>
          </a:p>
        </p:txBody>
      </p:sp>
    </p:spTree>
    <p:extLst>
      <p:ext uri="{BB962C8B-B14F-4D97-AF65-F5344CB8AC3E}">
        <p14:creationId xmlns:p14="http://schemas.microsoft.com/office/powerpoint/2010/main" val="38041855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Cordwainers</a:t>
            </a:r>
            <a:r>
              <a:rPr lang="en-GB" dirty="0" smtClean="0"/>
              <a:t> </a:t>
            </a:r>
            <a:endParaRPr lang="en-GB" dirty="0"/>
          </a:p>
        </p:txBody>
      </p:sp>
      <p:sp>
        <p:nvSpPr>
          <p:cNvPr id="3" name="Content Placeholder 2"/>
          <p:cNvSpPr>
            <a:spLocks noGrp="1"/>
          </p:cNvSpPr>
          <p:nvPr>
            <p:ph idx="1"/>
          </p:nvPr>
        </p:nvSpPr>
        <p:spPr/>
        <p:txBody>
          <a:bodyPr>
            <a:normAutofit fontScale="85000" lnSpcReduction="10000"/>
          </a:bodyPr>
          <a:lstStyle/>
          <a:p>
            <a:r>
              <a:rPr lang="en-GB" dirty="0"/>
              <a:t>The Guild of </a:t>
            </a:r>
            <a:r>
              <a:rPr lang="en-GB" dirty="0" err="1"/>
              <a:t>Cordwainers</a:t>
            </a:r>
            <a:r>
              <a:rPr lang="en-GB" dirty="0"/>
              <a:t> was established in the City of Durham in 1458</a:t>
            </a:r>
          </a:p>
          <a:p>
            <a:r>
              <a:rPr lang="en-GB" dirty="0" err="1"/>
              <a:t>Cordwainers</a:t>
            </a:r>
            <a:r>
              <a:rPr lang="en-GB" dirty="0"/>
              <a:t>' company, sometimes termed </a:t>
            </a:r>
            <a:r>
              <a:rPr lang="en-GB" dirty="0" err="1" smtClean="0"/>
              <a:t>souters</a:t>
            </a:r>
            <a:r>
              <a:rPr lang="en-GB" dirty="0" smtClean="0"/>
              <a:t>. The arms of the company, hanging in the Guildhall, are those of the London </a:t>
            </a:r>
            <a:r>
              <a:rPr lang="en-GB" dirty="0" err="1" smtClean="0"/>
              <a:t>Cordwainers</a:t>
            </a:r>
            <a:r>
              <a:rPr lang="en-GB" dirty="0" smtClean="0"/>
              <a:t>. ( Ref DCG4)</a:t>
            </a:r>
          </a:p>
          <a:p>
            <a:r>
              <a:rPr lang="en-GB" dirty="0" err="1"/>
              <a:t>Cordwainers</a:t>
            </a:r>
            <a:r>
              <a:rPr lang="en-GB" dirty="0"/>
              <a:t> are shoemakers, originally highly skilled craftsmen who used the finest goatskin leather from Cordoba in Spain. The Company’s roots date back to 1272, and the first Charter in 1439 licensed </a:t>
            </a:r>
            <a:r>
              <a:rPr lang="en-GB" dirty="0" err="1"/>
              <a:t>Cordwainers</a:t>
            </a:r>
            <a:r>
              <a:rPr lang="en-GB" dirty="0"/>
              <a:t> to control the shoe trade within the City of London. </a:t>
            </a:r>
          </a:p>
          <a:p>
            <a:pPr marL="0" indent="0">
              <a:buNone/>
            </a:pPr>
            <a:endParaRPr lang="en-GB" dirty="0" smtClean="0"/>
          </a:p>
          <a:p>
            <a:endParaRPr lang="en-GB" dirty="0" smtClean="0"/>
          </a:p>
          <a:p>
            <a:endParaRPr lang="en-GB" i="1" dirty="0"/>
          </a:p>
          <a:p>
            <a:endParaRPr lang="en-GB" i="1" dirty="0" smtClean="0"/>
          </a:p>
          <a:p>
            <a:endParaRPr lang="en-GB" dirty="0" smtClean="0"/>
          </a:p>
          <a:p>
            <a:endParaRPr lang="en-GB" dirty="0" smtClean="0"/>
          </a:p>
          <a:p>
            <a:endParaRPr lang="en-GB" dirty="0"/>
          </a:p>
        </p:txBody>
      </p:sp>
    </p:spTree>
    <p:extLst>
      <p:ext uri="{BB962C8B-B14F-4D97-AF65-F5344CB8AC3E}">
        <p14:creationId xmlns:p14="http://schemas.microsoft.com/office/powerpoint/2010/main" val="11590518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London </a:t>
            </a:r>
            <a:r>
              <a:rPr lang="en-GB" dirty="0" err="1" smtClean="0"/>
              <a:t>Cordwainers</a:t>
            </a:r>
            <a:r>
              <a:rPr lang="en-GB" dirty="0" smtClean="0"/>
              <a:t> </a:t>
            </a:r>
            <a:endParaRPr lang="en-GB" dirty="0"/>
          </a:p>
        </p:txBody>
      </p:sp>
      <p:sp>
        <p:nvSpPr>
          <p:cNvPr id="3" name="Content Placeholder 2"/>
          <p:cNvSpPr>
            <a:spLocks noGrp="1"/>
          </p:cNvSpPr>
          <p:nvPr>
            <p:ph idx="1"/>
          </p:nvPr>
        </p:nvSpPr>
        <p:spPr/>
        <p:txBody>
          <a:bodyPr>
            <a:normAutofit fontScale="47500" lnSpcReduction="20000"/>
          </a:bodyPr>
          <a:lstStyle/>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r>
              <a:rPr lang="en-GB" dirty="0" smtClean="0"/>
              <a:t>1272 </a:t>
            </a:r>
            <a:r>
              <a:rPr lang="en-GB" dirty="0"/>
              <a:t>the first ordinances of the </a:t>
            </a:r>
            <a:r>
              <a:rPr lang="en-GB" dirty="0" err="1"/>
              <a:t>Cordwainers</a:t>
            </a:r>
            <a:r>
              <a:rPr lang="en-GB" dirty="0"/>
              <a:t> Company were drawn up, establishing the rules that governed the trade of shoemaking in the City of London</a:t>
            </a:r>
          </a:p>
          <a:p>
            <a:r>
              <a:rPr lang="en-GB" dirty="0"/>
              <a:t>1350 The Statute of </a:t>
            </a:r>
            <a:r>
              <a:rPr lang="en-GB" dirty="0" err="1"/>
              <a:t>Laboures</a:t>
            </a:r>
            <a:r>
              <a:rPr lang="en-GB" dirty="0"/>
              <a:t> attempts to fix the price of goods and a pair of </a:t>
            </a:r>
            <a:r>
              <a:rPr lang="en-GB" i="1" dirty="0" err="1"/>
              <a:t>Cordwan</a:t>
            </a:r>
            <a:r>
              <a:rPr lang="en-GB" i="1" dirty="0"/>
              <a:t> shoes sold for 6d</a:t>
            </a:r>
          </a:p>
          <a:p>
            <a:r>
              <a:rPr lang="en-GB" i="1" dirty="0"/>
              <a:t>1395 an agreement between </a:t>
            </a:r>
            <a:r>
              <a:rPr lang="en-GB" i="1" dirty="0" err="1"/>
              <a:t>Cordwainers</a:t>
            </a:r>
            <a:r>
              <a:rPr lang="en-GB" i="1" dirty="0"/>
              <a:t> and the Cobblers gives responsibility for quality control to the ‘rule and governance of the said trade of the </a:t>
            </a:r>
            <a:r>
              <a:rPr lang="en-GB" i="1" dirty="0" err="1"/>
              <a:t>Cordwainers</a:t>
            </a:r>
            <a:endParaRPr lang="en-GB" i="1" dirty="0"/>
          </a:p>
          <a:p>
            <a:r>
              <a:rPr lang="en-GB" i="1" dirty="0"/>
              <a:t>1579 the company Arms developed which are a gold chevron between three goats heads, was </a:t>
            </a:r>
            <a:r>
              <a:rPr lang="en-GB" i="1" dirty="0" err="1"/>
              <a:t>confrimed</a:t>
            </a:r>
            <a:r>
              <a:rPr lang="en-GB" i="1" dirty="0"/>
              <a:t> by the college of Arms</a:t>
            </a:r>
          </a:p>
        </p:txBody>
      </p:sp>
      <p:pic>
        <p:nvPicPr>
          <p:cNvPr id="1026" name="Picture 2" descr="C:\Users\FENWICC\Desktop\Cordwainers\Capture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268760"/>
            <a:ext cx="6336704" cy="2912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89672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Copy of 1446 ordinances of the </a:t>
            </a:r>
            <a:r>
              <a:rPr lang="en-GB" dirty="0" err="1" smtClean="0"/>
              <a:t>cordwainer</a:t>
            </a:r>
            <a:r>
              <a:rPr lang="en-GB" dirty="0" smtClean="0"/>
              <a:t> of Durham </a:t>
            </a:r>
            <a:endParaRPr lang="en-GB" dirty="0"/>
          </a:p>
        </p:txBody>
      </p:sp>
      <p:sp>
        <p:nvSpPr>
          <p:cNvPr id="3" name="Content Placeholder 2"/>
          <p:cNvSpPr>
            <a:spLocks noGrp="1"/>
          </p:cNvSpPr>
          <p:nvPr>
            <p:ph idx="1"/>
          </p:nvPr>
        </p:nvSpPr>
        <p:spPr/>
        <p:txBody>
          <a:bodyPr>
            <a:normAutofit/>
          </a:bodyPr>
          <a:lstStyle/>
          <a:p>
            <a:r>
              <a:rPr lang="en-GB" sz="2400" dirty="0" smtClean="0"/>
              <a:t>The Oath [ f.5r.]</a:t>
            </a:r>
            <a:r>
              <a:rPr lang="en-GB" sz="2400" baseline="30000" dirty="0" smtClean="0"/>
              <a:t>1 </a:t>
            </a:r>
            <a:r>
              <a:rPr lang="en-GB" sz="2400" dirty="0"/>
              <a:t>To be given to him, that cometh to agree with the occupation yow shall Faith, obedience and </a:t>
            </a:r>
            <a:r>
              <a:rPr lang="en-GB" sz="2400" dirty="0" err="1"/>
              <a:t>trothe</a:t>
            </a:r>
            <a:r>
              <a:rPr lang="en-GB" sz="2400" dirty="0"/>
              <a:t> </a:t>
            </a:r>
            <a:r>
              <a:rPr lang="en-GB" sz="2400" dirty="0" err="1"/>
              <a:t>beare</a:t>
            </a:r>
            <a:r>
              <a:rPr lang="en-GB" sz="2400" dirty="0"/>
              <a:t> to our </a:t>
            </a:r>
            <a:r>
              <a:rPr lang="en-GB" sz="2400" dirty="0" err="1"/>
              <a:t>Soveraigne</a:t>
            </a:r>
            <a:r>
              <a:rPr lang="en-GB" sz="2400" dirty="0"/>
              <a:t> lord, the </a:t>
            </a:r>
            <a:r>
              <a:rPr lang="en-GB" sz="2400" dirty="0" err="1"/>
              <a:t>kinges</a:t>
            </a:r>
            <a:r>
              <a:rPr lang="en-GB" sz="2400" dirty="0"/>
              <a:t> most excellent </a:t>
            </a:r>
            <a:r>
              <a:rPr lang="en-GB" sz="2400" dirty="0" err="1"/>
              <a:t>maiestie</a:t>
            </a:r>
            <a:r>
              <a:rPr lang="en-GB" sz="2400" dirty="0"/>
              <a:t> And his Successors, And to the </a:t>
            </a:r>
            <a:r>
              <a:rPr lang="en-GB" sz="2400" dirty="0" err="1"/>
              <a:t>Bushopp</a:t>
            </a:r>
            <a:r>
              <a:rPr lang="en-GB" sz="2400" dirty="0"/>
              <a:t> of Durham and his </a:t>
            </a:r>
            <a:r>
              <a:rPr lang="en-GB" sz="2400" dirty="0" err="1"/>
              <a:t>Succesors</a:t>
            </a:r>
            <a:r>
              <a:rPr lang="en-GB" sz="2400" dirty="0"/>
              <a:t>, And </a:t>
            </a:r>
            <a:r>
              <a:rPr lang="en-GB" sz="2400" dirty="0" err="1"/>
              <a:t>Forther</a:t>
            </a:r>
            <a:r>
              <a:rPr lang="en-GB" sz="2400" dirty="0"/>
              <a:t> you shall truly </a:t>
            </a:r>
            <a:r>
              <a:rPr lang="en-GB" sz="2400" dirty="0" err="1"/>
              <a:t>honestlie</a:t>
            </a:r>
            <a:r>
              <a:rPr lang="en-GB" sz="2400" dirty="0"/>
              <a:t> and Faithfully use exercise </a:t>
            </a:r>
            <a:r>
              <a:rPr lang="en-GB" sz="2400" dirty="0" err="1"/>
              <a:t>deale</a:t>
            </a:r>
            <a:r>
              <a:rPr lang="en-GB" sz="2400" dirty="0"/>
              <a:t> and </a:t>
            </a:r>
            <a:r>
              <a:rPr lang="en-GB" sz="2400" dirty="0" err="1"/>
              <a:t>occuppie</a:t>
            </a:r>
            <a:r>
              <a:rPr lang="en-GB" sz="2400" dirty="0"/>
              <a:t>, in the trade </a:t>
            </a:r>
            <a:r>
              <a:rPr lang="en-GB" sz="2400" dirty="0" err="1"/>
              <a:t>mistery</a:t>
            </a:r>
            <a:r>
              <a:rPr lang="en-GB" sz="2400" dirty="0"/>
              <a:t> and </a:t>
            </a:r>
            <a:r>
              <a:rPr lang="en-GB" sz="2400" dirty="0" err="1"/>
              <a:t>occuppation</a:t>
            </a:r>
            <a:r>
              <a:rPr lang="en-GB" sz="2400" dirty="0"/>
              <a:t> of </a:t>
            </a:r>
            <a:r>
              <a:rPr lang="en-GB" sz="2400" dirty="0" err="1"/>
              <a:t>Cordiners</a:t>
            </a:r>
            <a:r>
              <a:rPr lang="en-GB" sz="2400" dirty="0"/>
              <a:t>, </a:t>
            </a:r>
            <a:r>
              <a:rPr lang="en-GB" sz="2400" dirty="0" err="1"/>
              <a:t>Accordinge</a:t>
            </a:r>
            <a:r>
              <a:rPr lang="en-GB" sz="2400" dirty="0"/>
              <a:t> to the </a:t>
            </a:r>
            <a:r>
              <a:rPr lang="en-GB" sz="2400" dirty="0" err="1"/>
              <a:t>Lawes</a:t>
            </a:r>
            <a:r>
              <a:rPr lang="en-GB" sz="2400" dirty="0"/>
              <a:t> of this </a:t>
            </a:r>
            <a:r>
              <a:rPr lang="en-GB" sz="2400" dirty="0" err="1"/>
              <a:t>Realme</a:t>
            </a:r>
            <a:r>
              <a:rPr lang="en-GB" sz="2400" dirty="0"/>
              <a:t>, And for the </a:t>
            </a:r>
            <a:r>
              <a:rPr lang="en-GB" sz="2400" dirty="0" err="1"/>
              <a:t>Comoditie</a:t>
            </a:r>
            <a:r>
              <a:rPr lang="en-GB" sz="2400" dirty="0"/>
              <a:t> of the kings majesties </a:t>
            </a:r>
            <a:r>
              <a:rPr lang="en-GB" sz="2400" dirty="0" err="1"/>
              <a:t>Subjectes</a:t>
            </a:r>
            <a:r>
              <a:rPr lang="en-GB" sz="2400" dirty="0"/>
              <a:t>, And </a:t>
            </a:r>
            <a:r>
              <a:rPr lang="en-GB" sz="2400" dirty="0" err="1"/>
              <a:t>Fother</a:t>
            </a:r>
            <a:r>
              <a:rPr lang="en-GB" sz="2400" dirty="0"/>
              <a:t> you shall not disclose </a:t>
            </a:r>
            <a:r>
              <a:rPr lang="en-GB" sz="2400" dirty="0" err="1"/>
              <a:t>anny</a:t>
            </a:r>
            <a:r>
              <a:rPr lang="en-GB" sz="2400" dirty="0"/>
              <a:t> </a:t>
            </a:r>
            <a:r>
              <a:rPr lang="en-GB" sz="2400" dirty="0" err="1"/>
              <a:t>thinge</a:t>
            </a:r>
            <a:r>
              <a:rPr lang="en-GB" sz="2400" dirty="0"/>
              <a:t> which doth </a:t>
            </a:r>
            <a:r>
              <a:rPr lang="en-GB" sz="2400" dirty="0" err="1"/>
              <a:t>appertaine</a:t>
            </a:r>
            <a:r>
              <a:rPr lang="en-GB" sz="2400" dirty="0"/>
              <a:t> within the said occupation So god yow help </a:t>
            </a:r>
            <a:endParaRPr lang="en-GB" sz="2400" dirty="0" smtClean="0"/>
          </a:p>
          <a:p>
            <a:endParaRPr lang="en-GB" sz="2400" dirty="0"/>
          </a:p>
          <a:p>
            <a:endParaRPr lang="en-GB" sz="2400" dirty="0"/>
          </a:p>
        </p:txBody>
      </p:sp>
    </p:spTree>
    <p:extLst>
      <p:ext uri="{BB962C8B-B14F-4D97-AF65-F5344CB8AC3E}">
        <p14:creationId xmlns:p14="http://schemas.microsoft.com/office/powerpoint/2010/main" val="24043893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Durham City </a:t>
            </a:r>
            <a:r>
              <a:rPr lang="en-GB" dirty="0" err="1" smtClean="0"/>
              <a:t>Cordwainers</a:t>
            </a:r>
            <a:r>
              <a:rPr lang="en-GB" dirty="0" smtClean="0"/>
              <a:t> </a:t>
            </a:r>
            <a:endParaRPr lang="en-GB" dirty="0"/>
          </a:p>
        </p:txBody>
      </p:sp>
      <p:sp>
        <p:nvSpPr>
          <p:cNvPr id="3" name="Content Placeholder 2"/>
          <p:cNvSpPr>
            <a:spLocks noGrp="1"/>
          </p:cNvSpPr>
          <p:nvPr>
            <p:ph idx="1"/>
          </p:nvPr>
        </p:nvSpPr>
        <p:spPr/>
        <p:txBody>
          <a:bodyPr>
            <a:noAutofit/>
          </a:bodyPr>
          <a:lstStyle/>
          <a:p>
            <a:r>
              <a:rPr lang="en-GB" sz="1200" b="1" dirty="0" err="1"/>
              <a:t>DPRI</a:t>
            </a:r>
            <a:r>
              <a:rPr lang="en-GB" sz="1200" b="1" dirty="0"/>
              <a:t>/1/1824/W11</a:t>
            </a:r>
            <a:r>
              <a:rPr lang="en-GB" sz="1200" dirty="0"/>
              <a:t>   13 December 1824</a:t>
            </a:r>
            <a:br>
              <a:rPr lang="en-GB" sz="1200" dirty="0"/>
            </a:br>
            <a:r>
              <a:rPr lang="en-GB" sz="1200" dirty="0"/>
              <a:t>William WHEATLEY, </a:t>
            </a:r>
            <a:r>
              <a:rPr lang="en-GB" sz="1200" dirty="0">
                <a:hlinkClick r:id="rId2"/>
              </a:rPr>
              <a:t> </a:t>
            </a:r>
            <a:r>
              <a:rPr lang="en-GB" sz="1200" b="1" dirty="0" err="1"/>
              <a:t>cordwainer</a:t>
            </a:r>
            <a:r>
              <a:rPr lang="en-GB" sz="1200" dirty="0"/>
              <a:t> </a:t>
            </a:r>
            <a:r>
              <a:rPr lang="en-GB" sz="1200" dirty="0">
                <a:hlinkClick r:id="rId3"/>
              </a:rPr>
              <a:t> </a:t>
            </a:r>
            <a:r>
              <a:rPr lang="en-GB" sz="1200" dirty="0"/>
              <a:t>, of </a:t>
            </a:r>
            <a:r>
              <a:rPr lang="en-GB" sz="1200" dirty="0" err="1"/>
              <a:t>chapelry</a:t>
            </a:r>
            <a:r>
              <a:rPr lang="en-GB" sz="1200" dirty="0"/>
              <a:t> of Saint Margaret in or near the city of Durham in the county of Durham [Durham St Margaret, County Durham]</a:t>
            </a:r>
            <a:br>
              <a:rPr lang="en-GB" sz="1200" dirty="0"/>
            </a:br>
            <a:r>
              <a:rPr lang="en-GB" sz="1200" dirty="0"/>
              <a:t>Registered copy: </a:t>
            </a:r>
            <a:r>
              <a:rPr lang="en-GB" sz="1200" dirty="0" err="1"/>
              <a:t>DPRI</a:t>
            </a:r>
            <a:r>
              <a:rPr lang="en-GB" sz="1200" dirty="0"/>
              <a:t>/2/35 p791-792</a:t>
            </a:r>
          </a:p>
          <a:p>
            <a:r>
              <a:rPr lang="en-GB" sz="1200" b="1" dirty="0" err="1"/>
              <a:t>DPRI</a:t>
            </a:r>
            <a:r>
              <a:rPr lang="en-GB" sz="1200" b="1" dirty="0"/>
              <a:t>/1/1824/W11/1-2</a:t>
            </a:r>
            <a:r>
              <a:rPr lang="en-GB" sz="1200" dirty="0"/>
              <a:t>   9 March 1823</a:t>
            </a:r>
            <a:br>
              <a:rPr lang="en-GB" sz="1200" dirty="0"/>
            </a:br>
            <a:r>
              <a:rPr lang="en-GB" sz="1200" dirty="0"/>
              <a:t>will</a:t>
            </a:r>
          </a:p>
          <a:p>
            <a:r>
              <a:rPr lang="en-GB" sz="1200" b="1" dirty="0" err="1"/>
              <a:t>DPRI</a:t>
            </a:r>
            <a:r>
              <a:rPr lang="en-GB" sz="1200" b="1" dirty="0"/>
              <a:t>/1/1827/O4</a:t>
            </a:r>
            <a:r>
              <a:rPr lang="en-GB" sz="1200" dirty="0"/>
              <a:t>   15 October 1827</a:t>
            </a:r>
            <a:br>
              <a:rPr lang="en-GB" sz="1200" dirty="0"/>
            </a:br>
            <a:r>
              <a:rPr lang="en-GB" sz="1200" dirty="0"/>
              <a:t>John OSWALD, the elder, </a:t>
            </a:r>
            <a:r>
              <a:rPr lang="en-GB" sz="1200" dirty="0">
                <a:hlinkClick r:id="rId4"/>
              </a:rPr>
              <a:t> </a:t>
            </a:r>
            <a:r>
              <a:rPr lang="en-GB" sz="1200" b="1" dirty="0" err="1"/>
              <a:t>cordwainer</a:t>
            </a:r>
            <a:r>
              <a:rPr lang="en-GB" sz="1200" dirty="0"/>
              <a:t> </a:t>
            </a:r>
            <a:r>
              <a:rPr lang="en-GB" sz="1200" dirty="0">
                <a:hlinkClick r:id="rId5"/>
              </a:rPr>
              <a:t> </a:t>
            </a:r>
            <a:r>
              <a:rPr lang="en-GB" sz="1200" dirty="0"/>
              <a:t>, of Sadler street in the city of Durham [Durham, County Durham]</a:t>
            </a:r>
            <a:br>
              <a:rPr lang="en-GB" sz="1200" dirty="0"/>
            </a:br>
            <a:r>
              <a:rPr lang="en-GB" sz="1200" dirty="0"/>
              <a:t>Registered copy: </a:t>
            </a:r>
            <a:r>
              <a:rPr lang="en-GB" sz="1200" dirty="0" err="1"/>
              <a:t>DPRI</a:t>
            </a:r>
            <a:r>
              <a:rPr lang="en-GB" sz="1200" dirty="0"/>
              <a:t>/2/38 p340-341</a:t>
            </a:r>
          </a:p>
          <a:p>
            <a:r>
              <a:rPr lang="en-GB" sz="1200" b="1" dirty="0" err="1"/>
              <a:t>DPRI</a:t>
            </a:r>
            <a:r>
              <a:rPr lang="en-GB" sz="1200" b="1" dirty="0"/>
              <a:t>/1/1827/O4/1-2</a:t>
            </a:r>
            <a:r>
              <a:rPr lang="en-GB" sz="1200" dirty="0"/>
              <a:t>   6 April 1827</a:t>
            </a:r>
            <a:br>
              <a:rPr lang="en-GB" sz="1200" dirty="0"/>
            </a:br>
            <a:r>
              <a:rPr lang="en-GB" sz="1200" dirty="0"/>
              <a:t>will</a:t>
            </a:r>
          </a:p>
          <a:p>
            <a:r>
              <a:rPr lang="en-GB" sz="1200" b="1" dirty="0" err="1"/>
              <a:t>DPRI</a:t>
            </a:r>
            <a:r>
              <a:rPr lang="en-GB" sz="1200" b="1" dirty="0"/>
              <a:t>/1/1829/S33</a:t>
            </a:r>
            <a:r>
              <a:rPr lang="en-GB" sz="1200" dirty="0"/>
              <a:t>   13 May 1829</a:t>
            </a:r>
            <a:br>
              <a:rPr lang="en-GB" sz="1200" dirty="0"/>
            </a:br>
            <a:r>
              <a:rPr lang="en-GB" sz="1200" dirty="0"/>
              <a:t>Richard SUMMERS, </a:t>
            </a:r>
            <a:r>
              <a:rPr lang="en-GB" sz="1200" dirty="0">
                <a:hlinkClick r:id="rId6"/>
              </a:rPr>
              <a:t> </a:t>
            </a:r>
            <a:r>
              <a:rPr lang="en-GB" sz="1200" b="1" dirty="0" err="1"/>
              <a:t>cordwainer</a:t>
            </a:r>
            <a:r>
              <a:rPr lang="en-GB" sz="1200" dirty="0"/>
              <a:t> </a:t>
            </a:r>
            <a:r>
              <a:rPr lang="en-GB" sz="1200" dirty="0">
                <a:hlinkClick r:id="rId7"/>
              </a:rPr>
              <a:t> </a:t>
            </a:r>
            <a:r>
              <a:rPr lang="en-GB" sz="1200" dirty="0"/>
              <a:t>, of city of Durham [Durham, County Durham]</a:t>
            </a:r>
            <a:br>
              <a:rPr lang="en-GB" sz="1200" dirty="0"/>
            </a:br>
            <a:r>
              <a:rPr lang="en-GB" sz="1200" dirty="0"/>
              <a:t>Registered copy: </a:t>
            </a:r>
            <a:r>
              <a:rPr lang="en-GB" sz="1200" dirty="0" err="1"/>
              <a:t>DPRI</a:t>
            </a:r>
            <a:r>
              <a:rPr lang="en-GB" sz="1200" dirty="0"/>
              <a:t>/2/40 p531-534</a:t>
            </a:r>
          </a:p>
          <a:p>
            <a:r>
              <a:rPr lang="en-GB" sz="1200" b="1" dirty="0" err="1"/>
              <a:t>DPRI</a:t>
            </a:r>
            <a:r>
              <a:rPr lang="en-GB" sz="1200" b="1" dirty="0"/>
              <a:t>/1/1829/S33/1-5</a:t>
            </a:r>
            <a:r>
              <a:rPr lang="en-GB" sz="1200" dirty="0"/>
              <a:t>   12 March 1828</a:t>
            </a:r>
            <a:br>
              <a:rPr lang="en-GB" sz="1200" dirty="0"/>
            </a:br>
            <a:r>
              <a:rPr lang="en-GB" sz="1200" dirty="0"/>
              <a:t>will</a:t>
            </a:r>
          </a:p>
          <a:p>
            <a:r>
              <a:rPr lang="en-GB" sz="1200" b="1" dirty="0"/>
              <a:t>f41r</a:t>
            </a:r>
            <a:r>
              <a:rPr lang="en-GB" sz="1200" dirty="0"/>
              <a:t>   8 January 1667</a:t>
            </a:r>
            <a:br>
              <a:rPr lang="en-GB" sz="1200" dirty="0"/>
            </a:br>
            <a:r>
              <a:rPr lang="en-GB" sz="1200" dirty="0"/>
              <a:t>registered copy of will; Thomas EMERSON, </a:t>
            </a:r>
            <a:r>
              <a:rPr lang="en-GB" sz="1200" dirty="0">
                <a:hlinkClick r:id="rId8"/>
              </a:rPr>
              <a:t> </a:t>
            </a:r>
            <a:r>
              <a:rPr lang="en-GB" sz="1200" b="1" dirty="0" err="1"/>
              <a:t>cordwainer</a:t>
            </a:r>
            <a:r>
              <a:rPr lang="en-GB" sz="1200" dirty="0"/>
              <a:t> </a:t>
            </a:r>
            <a:r>
              <a:rPr lang="en-GB" sz="1200" dirty="0">
                <a:hlinkClick r:id="rId9"/>
              </a:rPr>
              <a:t> </a:t>
            </a:r>
            <a:r>
              <a:rPr lang="en-GB" sz="1200" dirty="0"/>
              <a:t>, of parish of St Nicholas in [the] </a:t>
            </a:r>
            <a:r>
              <a:rPr lang="en-GB" sz="1200" dirty="0" err="1"/>
              <a:t>cittie</a:t>
            </a:r>
            <a:r>
              <a:rPr lang="en-GB" sz="1200" dirty="0"/>
              <a:t> of Durham</a:t>
            </a:r>
          </a:p>
          <a:p>
            <a:r>
              <a:rPr lang="en-GB" sz="1200" b="1" dirty="0"/>
              <a:t>f195v</a:t>
            </a:r>
            <a:r>
              <a:rPr lang="en-GB" sz="1200" dirty="0"/>
              <a:t>   19 January 1669</a:t>
            </a:r>
            <a:br>
              <a:rPr lang="en-GB" sz="1200" dirty="0"/>
            </a:br>
            <a:r>
              <a:rPr lang="en-GB" sz="1200" dirty="0"/>
              <a:t>registered copy of will; </a:t>
            </a:r>
            <a:r>
              <a:rPr lang="en-GB" sz="1200" dirty="0" err="1"/>
              <a:t>Gabriell</a:t>
            </a:r>
            <a:r>
              <a:rPr lang="en-GB" sz="1200" dirty="0"/>
              <a:t> WRIGHT, </a:t>
            </a:r>
            <a:r>
              <a:rPr lang="en-GB" sz="1200" dirty="0">
                <a:hlinkClick r:id="rId10"/>
              </a:rPr>
              <a:t> </a:t>
            </a:r>
            <a:r>
              <a:rPr lang="en-GB" sz="1200" b="1" dirty="0" err="1"/>
              <a:t>cordwainer</a:t>
            </a:r>
            <a:r>
              <a:rPr lang="en-GB" sz="1200" dirty="0"/>
              <a:t> </a:t>
            </a:r>
            <a:r>
              <a:rPr lang="en-GB" sz="1200" dirty="0">
                <a:hlinkClick r:id="rId11"/>
              </a:rPr>
              <a:t> </a:t>
            </a:r>
            <a:r>
              <a:rPr lang="en-GB" sz="1200" dirty="0"/>
              <a:t>, </a:t>
            </a:r>
            <a:r>
              <a:rPr lang="en-GB" sz="1200" dirty="0" err="1"/>
              <a:t>Claypitt</a:t>
            </a:r>
            <a:r>
              <a:rPr lang="en-GB" sz="1200" dirty="0"/>
              <a:t> (</a:t>
            </a:r>
            <a:r>
              <a:rPr lang="en-GB" sz="1200" dirty="0" err="1"/>
              <a:t>Claypeth</a:t>
            </a:r>
            <a:r>
              <a:rPr lang="en-GB" sz="1200" dirty="0"/>
              <a:t>, </a:t>
            </a:r>
            <a:r>
              <a:rPr lang="en-GB" sz="1200" dirty="0" err="1"/>
              <a:t>Claypith</a:t>
            </a:r>
            <a:r>
              <a:rPr lang="en-GB" sz="1200" dirty="0"/>
              <a:t>) in the </a:t>
            </a:r>
            <a:r>
              <a:rPr lang="en-GB" sz="1200" dirty="0" err="1"/>
              <a:t>cittie</a:t>
            </a:r>
            <a:r>
              <a:rPr lang="en-GB" sz="1200" dirty="0"/>
              <a:t> of Durham, </a:t>
            </a:r>
            <a:r>
              <a:rPr lang="en-GB" sz="1200" dirty="0" err="1"/>
              <a:t>Bearepeare</a:t>
            </a:r>
            <a:r>
              <a:rPr lang="en-GB" sz="1200" dirty="0"/>
              <a:t>. Died 19 March 1669</a:t>
            </a:r>
          </a:p>
          <a:p>
            <a:r>
              <a:rPr lang="en-GB" sz="1200" b="1" dirty="0"/>
              <a:t>f40v-41r</a:t>
            </a:r>
            <a:r>
              <a:rPr lang="en-GB" sz="1200" dirty="0"/>
              <a:t>   30 May 1671</a:t>
            </a:r>
            <a:br>
              <a:rPr lang="en-GB" sz="1200" dirty="0"/>
            </a:br>
            <a:r>
              <a:rPr lang="en-GB" sz="1200" dirty="0"/>
              <a:t>registered copy of will; Robert HUTCHINSON, </a:t>
            </a:r>
            <a:r>
              <a:rPr lang="en-GB" sz="1200" dirty="0">
                <a:hlinkClick r:id="rId11"/>
              </a:rPr>
              <a:t> </a:t>
            </a:r>
            <a:r>
              <a:rPr lang="en-GB" sz="1200" b="1" dirty="0" err="1"/>
              <a:t>cordwainer</a:t>
            </a:r>
            <a:r>
              <a:rPr lang="en-GB" sz="1200" dirty="0"/>
              <a:t> </a:t>
            </a:r>
            <a:r>
              <a:rPr lang="en-GB" sz="1200" dirty="0">
                <a:hlinkClick r:id="rId12"/>
              </a:rPr>
              <a:t> </a:t>
            </a:r>
            <a:r>
              <a:rPr lang="en-GB" sz="1200" dirty="0"/>
              <a:t>, of South Street in the suburbs in the city of Durham in the county of Durham</a:t>
            </a:r>
          </a:p>
          <a:p>
            <a:endParaRPr lang="en-GB" sz="1200" dirty="0"/>
          </a:p>
        </p:txBody>
      </p:sp>
    </p:spTree>
    <p:extLst>
      <p:ext uri="{BB962C8B-B14F-4D97-AF65-F5344CB8AC3E}">
        <p14:creationId xmlns:p14="http://schemas.microsoft.com/office/powerpoint/2010/main" val="33863072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Durham City </a:t>
            </a:r>
            <a:r>
              <a:rPr lang="en-GB" dirty="0" err="1" smtClean="0"/>
              <a:t>Cordwainers</a:t>
            </a:r>
            <a:endParaRPr lang="en-GB" dirty="0"/>
          </a:p>
        </p:txBody>
      </p:sp>
      <p:sp>
        <p:nvSpPr>
          <p:cNvPr id="3" name="Content Placeholder 2"/>
          <p:cNvSpPr>
            <a:spLocks noGrp="1"/>
          </p:cNvSpPr>
          <p:nvPr>
            <p:ph idx="1"/>
          </p:nvPr>
        </p:nvSpPr>
        <p:spPr/>
        <p:txBody>
          <a:bodyPr>
            <a:normAutofit fontScale="47500" lnSpcReduction="20000"/>
          </a:bodyPr>
          <a:lstStyle/>
          <a:p>
            <a:r>
              <a:rPr lang="en-GB" b="1" dirty="0"/>
              <a:t>p104</a:t>
            </a:r>
            <a:r>
              <a:rPr lang="en-GB" dirty="0"/>
              <a:t>   15 April 1708</a:t>
            </a:r>
            <a:br>
              <a:rPr lang="en-GB" dirty="0"/>
            </a:br>
            <a:r>
              <a:rPr lang="en-GB" dirty="0"/>
              <a:t>registered copy of will; Hugh </a:t>
            </a:r>
            <a:r>
              <a:rPr lang="en-GB" dirty="0" err="1"/>
              <a:t>RODDAM</a:t>
            </a:r>
            <a:r>
              <a:rPr lang="en-GB" dirty="0"/>
              <a:t>, </a:t>
            </a:r>
            <a:r>
              <a:rPr lang="en-GB" dirty="0">
                <a:hlinkClick r:id="rId2"/>
              </a:rPr>
              <a:t> </a:t>
            </a:r>
            <a:r>
              <a:rPr lang="en-GB" b="1" dirty="0" err="1"/>
              <a:t>cordwainer</a:t>
            </a:r>
            <a:r>
              <a:rPr lang="en-GB" dirty="0"/>
              <a:t> </a:t>
            </a:r>
            <a:r>
              <a:rPr lang="en-GB" dirty="0">
                <a:hlinkClick r:id="rId3"/>
              </a:rPr>
              <a:t> </a:t>
            </a:r>
            <a:r>
              <a:rPr lang="en-GB" dirty="0"/>
              <a:t>, of Silver Street in the city of Durham (parish of St Nicholas)</a:t>
            </a:r>
          </a:p>
          <a:p>
            <a:r>
              <a:rPr lang="en-GB" b="1" dirty="0"/>
              <a:t>p222-224</a:t>
            </a:r>
            <a:r>
              <a:rPr lang="en-GB" dirty="0"/>
              <a:t>   18 November 1722</a:t>
            </a:r>
            <a:br>
              <a:rPr lang="en-GB" dirty="0"/>
            </a:br>
            <a:r>
              <a:rPr lang="en-GB" dirty="0"/>
              <a:t>registered copy of will; William </a:t>
            </a:r>
            <a:r>
              <a:rPr lang="en-GB" dirty="0" err="1"/>
              <a:t>AISLEY</a:t>
            </a:r>
            <a:r>
              <a:rPr lang="en-GB" dirty="0"/>
              <a:t>, </a:t>
            </a:r>
            <a:r>
              <a:rPr lang="en-GB" dirty="0">
                <a:hlinkClick r:id="rId4"/>
              </a:rPr>
              <a:t> </a:t>
            </a:r>
            <a:r>
              <a:rPr lang="en-GB" b="1" dirty="0" err="1"/>
              <a:t>cordwainer</a:t>
            </a:r>
            <a:r>
              <a:rPr lang="en-GB" dirty="0"/>
              <a:t> </a:t>
            </a:r>
            <a:r>
              <a:rPr lang="en-GB" dirty="0">
                <a:hlinkClick r:id="rId5"/>
              </a:rPr>
              <a:t> </a:t>
            </a:r>
            <a:r>
              <a:rPr lang="en-GB" dirty="0"/>
              <a:t>, of </a:t>
            </a:r>
            <a:r>
              <a:rPr lang="en-GB" dirty="0" err="1"/>
              <a:t>citty</a:t>
            </a:r>
            <a:r>
              <a:rPr lang="en-GB" dirty="0"/>
              <a:t> of Durham</a:t>
            </a:r>
          </a:p>
          <a:p>
            <a:r>
              <a:rPr lang="en-GB" b="1" dirty="0"/>
              <a:t>p232</a:t>
            </a:r>
            <a:r>
              <a:rPr lang="en-GB" dirty="0"/>
              <a:t>   21 January 1708</a:t>
            </a:r>
            <a:br>
              <a:rPr lang="en-GB" dirty="0"/>
            </a:br>
            <a:r>
              <a:rPr lang="en-GB" dirty="0"/>
              <a:t>registered copy of will; William </a:t>
            </a:r>
            <a:r>
              <a:rPr lang="en-GB" dirty="0" err="1"/>
              <a:t>HEIGHINGTON</a:t>
            </a:r>
            <a:r>
              <a:rPr lang="en-GB" dirty="0"/>
              <a:t>, </a:t>
            </a:r>
            <a:r>
              <a:rPr lang="en-GB" dirty="0">
                <a:hlinkClick r:id="rId6"/>
              </a:rPr>
              <a:t> </a:t>
            </a:r>
            <a:r>
              <a:rPr lang="en-GB" b="1" dirty="0" err="1"/>
              <a:t>cordwainer</a:t>
            </a:r>
            <a:r>
              <a:rPr lang="en-GB" dirty="0"/>
              <a:t> </a:t>
            </a:r>
            <a:r>
              <a:rPr lang="en-GB" dirty="0">
                <a:hlinkClick r:id="rId7"/>
              </a:rPr>
              <a:t> </a:t>
            </a:r>
            <a:r>
              <a:rPr lang="en-GB" dirty="0"/>
              <a:t>, of city of Durham in the county of Durham</a:t>
            </a:r>
          </a:p>
          <a:p>
            <a:r>
              <a:rPr lang="en-GB" b="1" dirty="0"/>
              <a:t>p249-251</a:t>
            </a:r>
            <a:r>
              <a:rPr lang="en-GB" dirty="0"/>
              <a:t>   7 May 1724</a:t>
            </a:r>
            <a:br>
              <a:rPr lang="en-GB" dirty="0"/>
            </a:br>
            <a:r>
              <a:rPr lang="en-GB" dirty="0"/>
              <a:t>registered copy of will; Hugh HUTCHINSON, </a:t>
            </a:r>
            <a:r>
              <a:rPr lang="en-GB" dirty="0">
                <a:hlinkClick r:id="rId5"/>
              </a:rPr>
              <a:t> </a:t>
            </a:r>
            <a:r>
              <a:rPr lang="en-GB" b="1" dirty="0" err="1"/>
              <a:t>cordwainer</a:t>
            </a:r>
            <a:r>
              <a:rPr lang="en-GB" dirty="0"/>
              <a:t> </a:t>
            </a:r>
            <a:r>
              <a:rPr lang="en-GB" dirty="0">
                <a:hlinkClick r:id="rId8"/>
              </a:rPr>
              <a:t> </a:t>
            </a:r>
            <a:r>
              <a:rPr lang="en-GB" dirty="0"/>
              <a:t>, of </a:t>
            </a:r>
            <a:r>
              <a:rPr lang="en-GB" dirty="0" err="1"/>
              <a:t>Framwelgate</a:t>
            </a:r>
            <a:r>
              <a:rPr lang="en-GB" dirty="0"/>
              <a:t> nigh the city of Durham in the county of Durham</a:t>
            </a:r>
          </a:p>
          <a:p>
            <a:r>
              <a:rPr lang="en-GB" b="1" dirty="0"/>
              <a:t>p183</a:t>
            </a:r>
            <a:r>
              <a:rPr lang="en-GB" dirty="0"/>
              <a:t>   19 September 1723</a:t>
            </a:r>
            <a:br>
              <a:rPr lang="en-GB" dirty="0"/>
            </a:br>
            <a:r>
              <a:rPr lang="en-GB" dirty="0"/>
              <a:t>registered copy of will; George DICKINSON, </a:t>
            </a:r>
            <a:r>
              <a:rPr lang="en-GB" dirty="0">
                <a:hlinkClick r:id="rId8"/>
              </a:rPr>
              <a:t> </a:t>
            </a:r>
            <a:r>
              <a:rPr lang="en-GB" b="1" dirty="0" err="1"/>
              <a:t>cordwainer</a:t>
            </a:r>
            <a:r>
              <a:rPr lang="en-GB" dirty="0"/>
              <a:t> </a:t>
            </a:r>
            <a:r>
              <a:rPr lang="en-GB" dirty="0">
                <a:hlinkClick r:id="rId9"/>
              </a:rPr>
              <a:t> </a:t>
            </a:r>
            <a:r>
              <a:rPr lang="en-GB" dirty="0"/>
              <a:t>, of City of Durham</a:t>
            </a:r>
          </a:p>
          <a:p>
            <a:r>
              <a:rPr lang="en-GB" b="1" dirty="0"/>
              <a:t>p224</a:t>
            </a:r>
            <a:r>
              <a:rPr lang="en-GB" dirty="0"/>
              <a:t>   24 December 1718</a:t>
            </a:r>
            <a:br>
              <a:rPr lang="en-GB" dirty="0"/>
            </a:br>
            <a:r>
              <a:rPr lang="en-GB" dirty="0"/>
              <a:t>registered copy of will; Peter </a:t>
            </a:r>
            <a:r>
              <a:rPr lang="en-GB" dirty="0" err="1"/>
              <a:t>TREER</a:t>
            </a:r>
            <a:r>
              <a:rPr lang="en-GB" dirty="0"/>
              <a:t>, </a:t>
            </a:r>
            <a:r>
              <a:rPr lang="en-GB" dirty="0">
                <a:hlinkClick r:id="rId10"/>
              </a:rPr>
              <a:t> </a:t>
            </a:r>
            <a:r>
              <a:rPr lang="en-GB" b="1" dirty="0" err="1"/>
              <a:t>cordwainer</a:t>
            </a:r>
            <a:r>
              <a:rPr lang="en-GB" dirty="0"/>
              <a:t> </a:t>
            </a:r>
            <a:r>
              <a:rPr lang="en-GB" dirty="0">
                <a:hlinkClick r:id="rId11"/>
              </a:rPr>
              <a:t> </a:t>
            </a:r>
            <a:r>
              <a:rPr lang="en-GB" dirty="0"/>
              <a:t>, of City of Durham</a:t>
            </a:r>
          </a:p>
          <a:p>
            <a:r>
              <a:rPr lang="en-GB" b="1" dirty="0"/>
              <a:t>p605-606</a:t>
            </a:r>
            <a:r>
              <a:rPr lang="en-GB" dirty="0"/>
              <a:t>   10 March 1729</a:t>
            </a:r>
            <a:br>
              <a:rPr lang="en-GB" dirty="0"/>
            </a:br>
            <a:r>
              <a:rPr lang="en-GB" dirty="0"/>
              <a:t>registered copy of will; Robert HETHERINGTON, </a:t>
            </a:r>
            <a:r>
              <a:rPr lang="en-GB" dirty="0">
                <a:hlinkClick r:id="rId12"/>
              </a:rPr>
              <a:t> </a:t>
            </a:r>
            <a:r>
              <a:rPr lang="en-GB" b="1" dirty="0" err="1"/>
              <a:t>cordwainer</a:t>
            </a:r>
            <a:r>
              <a:rPr lang="en-GB" dirty="0"/>
              <a:t> </a:t>
            </a:r>
            <a:r>
              <a:rPr lang="en-GB" dirty="0">
                <a:hlinkClick r:id="rId13"/>
              </a:rPr>
              <a:t> </a:t>
            </a:r>
            <a:r>
              <a:rPr lang="en-GB" dirty="0"/>
              <a:t>, of City of Durham</a:t>
            </a:r>
          </a:p>
          <a:p>
            <a:r>
              <a:rPr lang="en-GB" b="1" dirty="0"/>
              <a:t>p203</a:t>
            </a:r>
            <a:r>
              <a:rPr lang="en-GB" dirty="0"/>
              <a:t>   16 January 1699</a:t>
            </a:r>
            <a:br>
              <a:rPr lang="en-GB" dirty="0"/>
            </a:br>
            <a:r>
              <a:rPr lang="en-GB" dirty="0"/>
              <a:t>registered copy of will; William </a:t>
            </a:r>
            <a:r>
              <a:rPr lang="en-GB" dirty="0" err="1"/>
              <a:t>FRIZELL</a:t>
            </a:r>
            <a:r>
              <a:rPr lang="en-GB" dirty="0"/>
              <a:t>, </a:t>
            </a:r>
            <a:r>
              <a:rPr lang="en-GB" dirty="0">
                <a:hlinkClick r:id="rId14"/>
              </a:rPr>
              <a:t> </a:t>
            </a:r>
            <a:r>
              <a:rPr lang="en-GB" b="1" dirty="0" err="1"/>
              <a:t>cordwainer</a:t>
            </a:r>
            <a:r>
              <a:rPr lang="en-GB" dirty="0"/>
              <a:t> </a:t>
            </a:r>
            <a:r>
              <a:rPr lang="en-GB" dirty="0">
                <a:hlinkClick r:id="rId15"/>
              </a:rPr>
              <a:t> </a:t>
            </a:r>
            <a:r>
              <a:rPr lang="en-GB" dirty="0"/>
              <a:t>, of </a:t>
            </a:r>
            <a:r>
              <a:rPr lang="en-GB" dirty="0" err="1"/>
              <a:t>Milburne</a:t>
            </a:r>
            <a:r>
              <a:rPr lang="en-GB" dirty="0"/>
              <a:t> Gate in or nigh the City of Durham</a:t>
            </a:r>
          </a:p>
          <a:p>
            <a:r>
              <a:rPr lang="en-GB" b="1" dirty="0"/>
              <a:t>p398-399</a:t>
            </a:r>
            <a:r>
              <a:rPr lang="en-GB" dirty="0"/>
              <a:t>   26 February 1731</a:t>
            </a:r>
            <a:br>
              <a:rPr lang="en-GB" dirty="0"/>
            </a:br>
            <a:r>
              <a:rPr lang="en-GB" dirty="0"/>
              <a:t>registered copy of will; George HUNTER, </a:t>
            </a:r>
            <a:r>
              <a:rPr lang="en-GB" dirty="0">
                <a:hlinkClick r:id="rId16"/>
              </a:rPr>
              <a:t> </a:t>
            </a:r>
            <a:r>
              <a:rPr lang="en-GB" b="1" dirty="0" err="1"/>
              <a:t>cordwainer</a:t>
            </a:r>
            <a:r>
              <a:rPr lang="en-GB" dirty="0"/>
              <a:t> </a:t>
            </a:r>
            <a:r>
              <a:rPr lang="en-GB" dirty="0">
                <a:hlinkClick r:id="rId17"/>
              </a:rPr>
              <a:t> </a:t>
            </a:r>
            <a:r>
              <a:rPr lang="en-GB" dirty="0"/>
              <a:t>, of City of Durham</a:t>
            </a:r>
          </a:p>
          <a:p>
            <a:endParaRPr lang="en-GB" dirty="0"/>
          </a:p>
        </p:txBody>
      </p:sp>
    </p:spTree>
    <p:extLst>
      <p:ext uri="{BB962C8B-B14F-4D97-AF65-F5344CB8AC3E}">
        <p14:creationId xmlns:p14="http://schemas.microsoft.com/office/powerpoint/2010/main" val="28671680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09"/>
            <a:ext cx="8229600" cy="1143000"/>
          </a:xfrm>
        </p:spPr>
        <p:txBody>
          <a:bodyPr/>
          <a:lstStyle/>
          <a:p>
            <a:r>
              <a:rPr lang="en-GB" dirty="0" smtClean="0"/>
              <a:t>Durham City </a:t>
            </a:r>
            <a:r>
              <a:rPr lang="en-GB" dirty="0" err="1" smtClean="0"/>
              <a:t>Cordwainers</a:t>
            </a:r>
            <a:endParaRPr lang="en-GB" dirty="0"/>
          </a:p>
        </p:txBody>
      </p:sp>
      <p:sp>
        <p:nvSpPr>
          <p:cNvPr id="3" name="Content Placeholder 2"/>
          <p:cNvSpPr>
            <a:spLocks noGrp="1"/>
          </p:cNvSpPr>
          <p:nvPr>
            <p:ph idx="1"/>
          </p:nvPr>
        </p:nvSpPr>
        <p:spPr>
          <a:xfrm>
            <a:off x="467544" y="1340768"/>
            <a:ext cx="8229600" cy="4896544"/>
          </a:xfrm>
        </p:spPr>
        <p:txBody>
          <a:bodyPr>
            <a:noAutofit/>
          </a:bodyPr>
          <a:lstStyle/>
          <a:p>
            <a:r>
              <a:rPr lang="en-GB" sz="1200" b="1" dirty="0"/>
              <a:t>p607</a:t>
            </a:r>
            <a:r>
              <a:rPr lang="en-GB" sz="1200" dirty="0"/>
              <a:t>   3 June 1726</a:t>
            </a:r>
            <a:br>
              <a:rPr lang="en-GB" sz="1200" dirty="0"/>
            </a:br>
            <a:r>
              <a:rPr lang="en-GB" sz="1200" dirty="0"/>
              <a:t>registered copy of will; Edward RIDLEY, </a:t>
            </a:r>
            <a:r>
              <a:rPr lang="en-GB" sz="1200" dirty="0">
                <a:hlinkClick r:id="rId2"/>
              </a:rPr>
              <a:t> </a:t>
            </a:r>
            <a:r>
              <a:rPr lang="en-GB" sz="1200" b="1" dirty="0" err="1"/>
              <a:t>cordwainer</a:t>
            </a:r>
            <a:r>
              <a:rPr lang="en-GB" sz="1200" dirty="0"/>
              <a:t> </a:t>
            </a:r>
            <a:r>
              <a:rPr lang="en-GB" sz="1200" dirty="0">
                <a:hlinkClick r:id="rId3"/>
              </a:rPr>
              <a:t> </a:t>
            </a:r>
            <a:r>
              <a:rPr lang="en-GB" sz="1200" dirty="0"/>
              <a:t>, of </a:t>
            </a:r>
            <a:r>
              <a:rPr lang="en-GB" sz="1200" dirty="0" err="1"/>
              <a:t>Crossgate</a:t>
            </a:r>
            <a:r>
              <a:rPr lang="en-GB" sz="1200" dirty="0"/>
              <a:t> in or nigh the City of Durham</a:t>
            </a:r>
          </a:p>
          <a:p>
            <a:r>
              <a:rPr lang="en-GB" sz="1200" b="1" dirty="0"/>
              <a:t>p784</a:t>
            </a:r>
            <a:r>
              <a:rPr lang="en-GB" sz="1200" dirty="0"/>
              <a:t>   24 October 1727</a:t>
            </a:r>
            <a:br>
              <a:rPr lang="en-GB" sz="1200" dirty="0"/>
            </a:br>
            <a:r>
              <a:rPr lang="en-GB" sz="1200" dirty="0"/>
              <a:t>registered copy of will; Ralph WILKINSON, </a:t>
            </a:r>
            <a:r>
              <a:rPr lang="en-GB" sz="1200" dirty="0">
                <a:hlinkClick r:id="rId3"/>
              </a:rPr>
              <a:t> </a:t>
            </a:r>
            <a:r>
              <a:rPr lang="en-GB" sz="1200" b="1" dirty="0" err="1"/>
              <a:t>cordwainer</a:t>
            </a:r>
            <a:r>
              <a:rPr lang="en-GB" sz="1200" dirty="0"/>
              <a:t> </a:t>
            </a:r>
            <a:r>
              <a:rPr lang="en-GB" sz="1200" dirty="0">
                <a:hlinkClick r:id="rId4"/>
              </a:rPr>
              <a:t> </a:t>
            </a:r>
            <a:r>
              <a:rPr lang="en-GB" sz="1200" dirty="0"/>
              <a:t>, of City of Durham</a:t>
            </a:r>
          </a:p>
          <a:p>
            <a:r>
              <a:rPr lang="en-GB" sz="1200" b="1" dirty="0"/>
              <a:t>f20v-21r</a:t>
            </a:r>
            <a:r>
              <a:rPr lang="en-GB" sz="1200" dirty="0"/>
              <a:t>   5 August 1735</a:t>
            </a:r>
            <a:br>
              <a:rPr lang="en-GB" sz="1200" dirty="0"/>
            </a:br>
            <a:r>
              <a:rPr lang="en-GB" sz="1200" dirty="0"/>
              <a:t>registered copy of will; Ralph THOMPSON, </a:t>
            </a:r>
            <a:r>
              <a:rPr lang="en-GB" sz="1200" dirty="0">
                <a:hlinkClick r:id="rId5"/>
              </a:rPr>
              <a:t> </a:t>
            </a:r>
            <a:r>
              <a:rPr lang="en-GB" sz="1200" b="1" dirty="0" err="1"/>
              <a:t>cordwainer</a:t>
            </a:r>
            <a:r>
              <a:rPr lang="en-GB" sz="1200" dirty="0"/>
              <a:t> </a:t>
            </a:r>
            <a:r>
              <a:rPr lang="en-GB" sz="1200" dirty="0">
                <a:hlinkClick r:id="rId6"/>
              </a:rPr>
              <a:t> </a:t>
            </a:r>
            <a:r>
              <a:rPr lang="en-GB" sz="1200" dirty="0"/>
              <a:t>, of City of Durham in the County of Durham</a:t>
            </a:r>
          </a:p>
          <a:p>
            <a:r>
              <a:rPr lang="en-GB" sz="1200" b="1" dirty="0"/>
              <a:t>p375-376</a:t>
            </a:r>
            <a:r>
              <a:rPr lang="en-GB" sz="1200" dirty="0"/>
              <a:t>   28 May 1779</a:t>
            </a:r>
            <a:br>
              <a:rPr lang="en-GB" sz="1200" dirty="0"/>
            </a:br>
            <a:r>
              <a:rPr lang="en-GB" sz="1200" dirty="0"/>
              <a:t>registered copy of will; Thomas MILLER, </a:t>
            </a:r>
            <a:r>
              <a:rPr lang="en-GB" sz="1200" dirty="0">
                <a:hlinkClick r:id="rId7"/>
              </a:rPr>
              <a:t> </a:t>
            </a:r>
            <a:r>
              <a:rPr lang="en-GB" sz="1200" b="1" dirty="0" err="1"/>
              <a:t>cordwainer</a:t>
            </a:r>
            <a:r>
              <a:rPr lang="en-GB" sz="1200" dirty="0"/>
              <a:t> </a:t>
            </a:r>
            <a:r>
              <a:rPr lang="en-GB" sz="1200" dirty="0">
                <a:hlinkClick r:id="rId8"/>
              </a:rPr>
              <a:t> </a:t>
            </a:r>
            <a:r>
              <a:rPr lang="en-GB" sz="1200" dirty="0"/>
              <a:t>, of Silver street in or near the city of Durham</a:t>
            </a:r>
          </a:p>
          <a:p>
            <a:r>
              <a:rPr lang="en-GB" sz="1200" b="1" dirty="0"/>
              <a:t>p138</a:t>
            </a:r>
            <a:r>
              <a:rPr lang="en-GB" sz="1200" dirty="0"/>
              <a:t>   23 November 1784</a:t>
            </a:r>
            <a:br>
              <a:rPr lang="en-GB" sz="1200" dirty="0"/>
            </a:br>
            <a:r>
              <a:rPr lang="en-GB" sz="1200" dirty="0"/>
              <a:t>registered copy of will; Robert </a:t>
            </a:r>
            <a:r>
              <a:rPr lang="en-GB" sz="1200" dirty="0" err="1"/>
              <a:t>CRAGGS</a:t>
            </a:r>
            <a:r>
              <a:rPr lang="en-GB" sz="1200" dirty="0"/>
              <a:t>, </a:t>
            </a:r>
            <a:r>
              <a:rPr lang="en-GB" sz="1200" dirty="0">
                <a:hlinkClick r:id="rId9"/>
              </a:rPr>
              <a:t> </a:t>
            </a:r>
            <a:r>
              <a:rPr lang="en-GB" sz="1200" b="1" dirty="0" err="1"/>
              <a:t>cordwainer</a:t>
            </a:r>
            <a:r>
              <a:rPr lang="en-GB" sz="1200" dirty="0"/>
              <a:t> </a:t>
            </a:r>
            <a:r>
              <a:rPr lang="en-GB" sz="1200" dirty="0">
                <a:hlinkClick r:id="rId10"/>
              </a:rPr>
              <a:t> </a:t>
            </a:r>
            <a:r>
              <a:rPr lang="en-GB" sz="1200" dirty="0"/>
              <a:t>, of city of Durham</a:t>
            </a:r>
          </a:p>
          <a:p>
            <a:r>
              <a:rPr lang="en-GB" sz="1200" b="1" dirty="0" err="1"/>
              <a:t>DPRI</a:t>
            </a:r>
            <a:r>
              <a:rPr lang="en-GB" sz="1200" b="1" dirty="0"/>
              <a:t>/1/1838/M13</a:t>
            </a:r>
            <a:r>
              <a:rPr lang="en-GB" sz="1200" dirty="0"/>
              <a:t>   21 July 1838</a:t>
            </a:r>
            <a:br>
              <a:rPr lang="en-GB" sz="1200" dirty="0"/>
            </a:br>
            <a:r>
              <a:rPr lang="en-GB" sz="1200" dirty="0"/>
              <a:t>George </a:t>
            </a:r>
            <a:r>
              <a:rPr lang="en-GB" sz="1200" dirty="0" err="1"/>
              <a:t>MELROSS</a:t>
            </a:r>
            <a:r>
              <a:rPr lang="en-GB" sz="1200" dirty="0"/>
              <a:t>, </a:t>
            </a:r>
            <a:r>
              <a:rPr lang="en-GB" sz="1200" dirty="0">
                <a:hlinkClick r:id="rId11"/>
              </a:rPr>
              <a:t> </a:t>
            </a:r>
            <a:r>
              <a:rPr lang="en-GB" sz="1200" b="1" dirty="0" err="1"/>
              <a:t>cordwainer</a:t>
            </a:r>
            <a:r>
              <a:rPr lang="en-GB" sz="1200" dirty="0"/>
              <a:t> </a:t>
            </a:r>
            <a:r>
              <a:rPr lang="en-GB" sz="1200" dirty="0">
                <a:hlinkClick r:id="rId12"/>
              </a:rPr>
              <a:t> </a:t>
            </a:r>
            <a:r>
              <a:rPr lang="en-GB" sz="1200" dirty="0"/>
              <a:t>, of New </a:t>
            </a:r>
            <a:r>
              <a:rPr lang="en-GB" sz="1200" dirty="0" err="1"/>
              <a:t>Elvet</a:t>
            </a:r>
            <a:r>
              <a:rPr lang="en-GB" sz="1200" dirty="0"/>
              <a:t> in or near the city of Durham [Durham, County Durham]. Died 23 September 1837</a:t>
            </a:r>
            <a:br>
              <a:rPr lang="en-GB" sz="1200" dirty="0"/>
            </a:br>
            <a:r>
              <a:rPr lang="en-GB" sz="1200" dirty="0"/>
              <a:t>Registered copy: </a:t>
            </a:r>
            <a:r>
              <a:rPr lang="en-GB" sz="1200" dirty="0" err="1"/>
              <a:t>DPRI</a:t>
            </a:r>
            <a:r>
              <a:rPr lang="en-GB" sz="1200" dirty="0"/>
              <a:t>/2/48 p141-142</a:t>
            </a:r>
          </a:p>
          <a:p>
            <a:r>
              <a:rPr lang="en-GB" sz="1200" b="1" dirty="0" err="1"/>
              <a:t>DPRI</a:t>
            </a:r>
            <a:r>
              <a:rPr lang="en-GB" sz="1200" b="1" dirty="0"/>
              <a:t>/1/1838/M13/1-2</a:t>
            </a:r>
            <a:r>
              <a:rPr lang="en-GB" sz="1200" dirty="0"/>
              <a:t>   15 August 1837</a:t>
            </a:r>
            <a:br>
              <a:rPr lang="en-GB" sz="1200" dirty="0"/>
            </a:br>
            <a:r>
              <a:rPr lang="en-GB" sz="1200" dirty="0"/>
              <a:t>will</a:t>
            </a:r>
          </a:p>
          <a:p>
            <a:r>
              <a:rPr lang="en-GB" sz="1200" b="1" dirty="0" err="1"/>
              <a:t>DPRI</a:t>
            </a:r>
            <a:r>
              <a:rPr lang="en-GB" sz="1200" b="1" dirty="0"/>
              <a:t>/1/1802/P5</a:t>
            </a:r>
            <a:r>
              <a:rPr lang="en-GB" sz="1200" dirty="0"/>
              <a:t>   19 March 1802</a:t>
            </a:r>
            <a:br>
              <a:rPr lang="en-GB" sz="1200" dirty="0"/>
            </a:br>
            <a:r>
              <a:rPr lang="en-GB" sz="1200" dirty="0"/>
              <a:t>James PEARSON, </a:t>
            </a:r>
            <a:r>
              <a:rPr lang="en-GB" sz="1200" dirty="0">
                <a:hlinkClick r:id="rId13"/>
              </a:rPr>
              <a:t> </a:t>
            </a:r>
            <a:r>
              <a:rPr lang="en-GB" sz="1200" b="1" dirty="0" err="1"/>
              <a:t>cordwainer</a:t>
            </a:r>
            <a:r>
              <a:rPr lang="en-GB" sz="1200" dirty="0"/>
              <a:t> </a:t>
            </a:r>
            <a:r>
              <a:rPr lang="en-GB" sz="1200" dirty="0">
                <a:hlinkClick r:id="rId14"/>
              </a:rPr>
              <a:t> </a:t>
            </a:r>
            <a:r>
              <a:rPr lang="en-GB" sz="1200" dirty="0"/>
              <a:t>, of City of Durham [Durham, County Durham]</a:t>
            </a:r>
          </a:p>
          <a:p>
            <a:r>
              <a:rPr lang="en-GB" sz="1200" b="1" dirty="0" err="1"/>
              <a:t>DPRI</a:t>
            </a:r>
            <a:r>
              <a:rPr lang="en-GB" sz="1200" b="1" dirty="0"/>
              <a:t>/1/1802/P5/1-2</a:t>
            </a:r>
            <a:r>
              <a:rPr lang="en-GB" sz="1200" dirty="0"/>
              <a:t>   18 June 1801</a:t>
            </a:r>
            <a:br>
              <a:rPr lang="en-GB" sz="1200" dirty="0"/>
            </a:br>
            <a:r>
              <a:rPr lang="en-GB" sz="1200" dirty="0"/>
              <a:t>will</a:t>
            </a:r>
          </a:p>
          <a:p>
            <a:r>
              <a:rPr lang="en-GB" sz="1200" b="1" dirty="0" err="1"/>
              <a:t>DPRI</a:t>
            </a:r>
            <a:r>
              <a:rPr lang="en-GB" sz="1200" b="1" dirty="0"/>
              <a:t>/1/1807/B13</a:t>
            </a:r>
            <a:r>
              <a:rPr lang="en-GB" sz="1200" dirty="0"/>
              <a:t>   12 February 1807</a:t>
            </a:r>
            <a:br>
              <a:rPr lang="en-GB" sz="1200" dirty="0"/>
            </a:br>
            <a:r>
              <a:rPr lang="en-GB" sz="1200" dirty="0"/>
              <a:t>Robert BONE, </a:t>
            </a:r>
            <a:r>
              <a:rPr lang="en-GB" sz="1200" dirty="0">
                <a:hlinkClick r:id="rId15"/>
              </a:rPr>
              <a:t> </a:t>
            </a:r>
            <a:r>
              <a:rPr lang="en-GB" sz="1200" b="1" dirty="0" err="1"/>
              <a:t>cordwainer</a:t>
            </a:r>
            <a:r>
              <a:rPr lang="en-GB" sz="1200" dirty="0"/>
              <a:t> </a:t>
            </a:r>
            <a:r>
              <a:rPr lang="en-GB" sz="1200" dirty="0">
                <a:hlinkClick r:id="rId16"/>
              </a:rPr>
              <a:t> </a:t>
            </a:r>
            <a:r>
              <a:rPr lang="en-GB" sz="1200" dirty="0"/>
              <a:t>, of City of Durham [Durham, County Durham</a:t>
            </a:r>
            <a:r>
              <a:rPr lang="en-GB" sz="1200" dirty="0" smtClean="0"/>
              <a:t>]</a:t>
            </a:r>
            <a:endParaRPr lang="en-GB" sz="1200" dirty="0"/>
          </a:p>
        </p:txBody>
      </p:sp>
    </p:spTree>
    <p:extLst>
      <p:ext uri="{BB962C8B-B14F-4D97-AF65-F5344CB8AC3E}">
        <p14:creationId xmlns:p14="http://schemas.microsoft.com/office/powerpoint/2010/main" val="3295846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Robert Bone </a:t>
            </a:r>
            <a:endParaRPr lang="en-GB" dirty="0"/>
          </a:p>
        </p:txBody>
      </p:sp>
      <p:sp>
        <p:nvSpPr>
          <p:cNvPr id="3" name="Content Placeholder 2"/>
          <p:cNvSpPr>
            <a:spLocks noGrp="1"/>
          </p:cNvSpPr>
          <p:nvPr>
            <p:ph idx="1"/>
          </p:nvPr>
        </p:nvSpPr>
        <p:spPr/>
        <p:txBody>
          <a:bodyPr>
            <a:normAutofit/>
          </a:bodyPr>
          <a:lstStyle/>
          <a:p>
            <a:r>
              <a:rPr lang="en-GB" sz="1600" b="1" dirty="0"/>
              <a:t>Death recorded as:</a:t>
            </a:r>
          </a:p>
          <a:p>
            <a:r>
              <a:rPr lang="en-GB" sz="1600" b="1" dirty="0"/>
              <a:t>Died : November 26</a:t>
            </a:r>
            <a:r>
              <a:rPr lang="en-GB" sz="1600" b="1" baseline="30000" dirty="0"/>
              <a:t>th</a:t>
            </a:r>
            <a:r>
              <a:rPr lang="en-GB" sz="1600" b="1" dirty="0"/>
              <a:t> 1807</a:t>
            </a:r>
          </a:p>
          <a:p>
            <a:r>
              <a:rPr lang="en-GB" sz="1600" b="1" dirty="0"/>
              <a:t>Buried : November 30</a:t>
            </a:r>
            <a:r>
              <a:rPr lang="en-GB" sz="1600" b="1" baseline="30000" dirty="0"/>
              <a:t>th</a:t>
            </a:r>
            <a:r>
              <a:rPr lang="en-GB" sz="1600" b="1" dirty="0"/>
              <a:t> 1807</a:t>
            </a:r>
          </a:p>
          <a:p>
            <a:r>
              <a:rPr lang="en-GB" sz="1600" b="1" dirty="0"/>
              <a:t>Age : 55</a:t>
            </a:r>
          </a:p>
          <a:p>
            <a:r>
              <a:rPr lang="en-GB" sz="1600" b="1" dirty="0"/>
              <a:t> County Council suggested contacting St </a:t>
            </a:r>
            <a:r>
              <a:rPr lang="en-GB" sz="1600" b="1" dirty="0" smtClean="0"/>
              <a:t>Margaret's </a:t>
            </a:r>
            <a:r>
              <a:rPr lang="en-GB" sz="1600" b="1" dirty="0"/>
              <a:t>Church ( full name St Margaret of Antioch) whom he said may hold information regarding the burial plots but again there was no more information recorded in the local church records held at Antioch House pre 1940.  </a:t>
            </a:r>
          </a:p>
          <a:p>
            <a:r>
              <a:rPr lang="en-GB" sz="1600" b="1" dirty="0"/>
              <a:t>The Church Garth ( the area stated in Robert’s Will ) is the area immediately surrounding the Church and was consecrated for burials in1431, though there is some evidence apparently that its use as a </a:t>
            </a:r>
            <a:r>
              <a:rPr lang="en-GB" sz="1600" b="1" dirty="0" smtClean="0"/>
              <a:t>cemetery </a:t>
            </a:r>
            <a:r>
              <a:rPr lang="en-GB" sz="1600" b="1" dirty="0"/>
              <a:t>predates this.</a:t>
            </a:r>
          </a:p>
          <a:p>
            <a:r>
              <a:rPr lang="en-GB" sz="1600" b="1" dirty="0"/>
              <a:t>There is also the area known as the ‘Old Churchyard’ which remained in use until 1899 and the ‘New Churchyard’ which </a:t>
            </a:r>
            <a:r>
              <a:rPr lang="en-GB" sz="1600" b="1" dirty="0" smtClean="0"/>
              <a:t>was </a:t>
            </a:r>
            <a:r>
              <a:rPr lang="en-GB" sz="1600" b="1" dirty="0"/>
              <a:t>consecrated in the latter half of the 19</a:t>
            </a:r>
            <a:r>
              <a:rPr lang="en-GB" sz="1600" b="1" baseline="30000" dirty="0"/>
              <a:t>th</a:t>
            </a:r>
            <a:r>
              <a:rPr lang="en-GB" sz="1600" b="1" dirty="0"/>
              <a:t> Century and was in use for burials for much of the 20</a:t>
            </a:r>
            <a:r>
              <a:rPr lang="en-GB" sz="1600" b="1" baseline="30000" dirty="0"/>
              <a:t>th</a:t>
            </a:r>
            <a:r>
              <a:rPr lang="en-GB" sz="1600" b="1" dirty="0"/>
              <a:t> Century</a:t>
            </a:r>
          </a:p>
          <a:p>
            <a:r>
              <a:rPr lang="en-GB" sz="1600" b="1" dirty="0"/>
              <a:t>The headstones were moved in or around 1930 to create an open space for public benefit under the terms of the Open Spaces Act 1906</a:t>
            </a:r>
          </a:p>
          <a:p>
            <a:endParaRPr lang="en-GB" sz="1600" b="1" dirty="0"/>
          </a:p>
        </p:txBody>
      </p:sp>
    </p:spTree>
    <p:extLst>
      <p:ext uri="{BB962C8B-B14F-4D97-AF65-F5344CB8AC3E}">
        <p14:creationId xmlns:p14="http://schemas.microsoft.com/office/powerpoint/2010/main" val="41955174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Probate Records for Robert Bone </a:t>
            </a:r>
          </a:p>
        </p:txBody>
      </p:sp>
      <p:sp>
        <p:nvSpPr>
          <p:cNvPr id="3" name="Content Placeholder 2"/>
          <p:cNvSpPr>
            <a:spLocks noGrp="1"/>
          </p:cNvSpPr>
          <p:nvPr>
            <p:ph idx="1"/>
          </p:nvPr>
        </p:nvSpPr>
        <p:spPr/>
        <p:txBody>
          <a:bodyPr>
            <a:noAutofit/>
          </a:bodyPr>
          <a:lstStyle/>
          <a:p>
            <a:r>
              <a:rPr lang="en-GB" sz="1600" b="1" dirty="0" smtClean="0"/>
              <a:t>Will </a:t>
            </a:r>
            <a:r>
              <a:rPr lang="en-GB" sz="1600" b="1" dirty="0"/>
              <a:t>dated  23rd January 1807. </a:t>
            </a:r>
            <a:endParaRPr lang="en-GB" sz="1600" dirty="0"/>
          </a:p>
          <a:p>
            <a:r>
              <a:rPr lang="en-GB" sz="1600" b="1" dirty="0"/>
              <a:t>Probate 12</a:t>
            </a:r>
            <a:r>
              <a:rPr lang="en-GB" sz="1600" b="1" baseline="30000" dirty="0"/>
              <a:t>th</a:t>
            </a:r>
            <a:r>
              <a:rPr lang="en-GB" sz="1600" b="1" dirty="0"/>
              <a:t> February </a:t>
            </a:r>
            <a:r>
              <a:rPr lang="en-GB" sz="1600" b="1" dirty="0" smtClean="0"/>
              <a:t>1807</a:t>
            </a:r>
          </a:p>
          <a:p>
            <a:r>
              <a:rPr lang="en-GB" sz="1600" b="1" dirty="0"/>
              <a:t>From the burial records  it was established that he must have been born in 1752 and subsequently  his Christening Record was located</a:t>
            </a:r>
            <a:endParaRPr lang="en-GB" sz="1600" dirty="0"/>
          </a:p>
          <a:p>
            <a:r>
              <a:rPr lang="en-GB" sz="1600" b="1" dirty="0"/>
              <a:t>He was Christened at St Nicholas Church</a:t>
            </a:r>
            <a:endParaRPr lang="en-GB" sz="1600" dirty="0"/>
          </a:p>
          <a:p>
            <a:r>
              <a:rPr lang="en-GB" sz="1600" b="1" dirty="0"/>
              <a:t>Robert Bone  </a:t>
            </a:r>
            <a:endParaRPr lang="en-GB" sz="1600" dirty="0"/>
          </a:p>
          <a:p>
            <a:r>
              <a:rPr lang="en-GB" sz="1600" b="1" dirty="0" smtClean="0"/>
              <a:t>Christened : </a:t>
            </a:r>
            <a:r>
              <a:rPr lang="en-GB" sz="1600" b="1" dirty="0"/>
              <a:t>June 22</a:t>
            </a:r>
            <a:r>
              <a:rPr lang="en-GB" sz="1600" b="1" baseline="30000" dirty="0"/>
              <a:t>nd</a:t>
            </a:r>
            <a:r>
              <a:rPr lang="en-GB" sz="1600" b="1" dirty="0"/>
              <a:t> 1750</a:t>
            </a:r>
            <a:endParaRPr lang="en-GB" sz="1600" dirty="0"/>
          </a:p>
          <a:p>
            <a:r>
              <a:rPr lang="en-GB" sz="1600" b="1" dirty="0"/>
              <a:t>St Nicholas Church</a:t>
            </a:r>
            <a:endParaRPr lang="en-GB" sz="1600" dirty="0"/>
          </a:p>
          <a:p>
            <a:r>
              <a:rPr lang="en-GB" sz="1600" b="1" dirty="0"/>
              <a:t>Father’s name : George </a:t>
            </a:r>
            <a:r>
              <a:rPr lang="en-GB" sz="1600" b="1" dirty="0" smtClean="0"/>
              <a:t>Bone</a:t>
            </a:r>
            <a:endParaRPr lang="en-GB" sz="1600" dirty="0"/>
          </a:p>
          <a:p>
            <a:r>
              <a:rPr lang="en-GB" sz="1600" b="1" dirty="0"/>
              <a:t>There were several interesting facts:</a:t>
            </a:r>
          </a:p>
          <a:p>
            <a:r>
              <a:rPr lang="en-GB" sz="1600" b="1" dirty="0"/>
              <a:t>His residence was in Old </a:t>
            </a:r>
            <a:r>
              <a:rPr lang="en-GB" sz="1600" b="1" dirty="0" err="1"/>
              <a:t>Elvet,Durham</a:t>
            </a:r>
            <a:r>
              <a:rPr lang="en-GB" sz="1600" b="1" dirty="0"/>
              <a:t>   ( Street number not mentioned in records)</a:t>
            </a:r>
          </a:p>
          <a:p>
            <a:r>
              <a:rPr lang="en-GB" sz="1600" b="1" dirty="0"/>
              <a:t>However an 1820 map of Durham shows a Mrs Bone still living in Old </a:t>
            </a:r>
            <a:r>
              <a:rPr lang="en-GB" sz="1600" b="1" dirty="0" err="1"/>
              <a:t>Elvet</a:t>
            </a:r>
            <a:r>
              <a:rPr lang="en-GB" sz="1600" b="1" dirty="0" smtClean="0"/>
              <a:t>, which </a:t>
            </a:r>
            <a:r>
              <a:rPr lang="en-GB" sz="1600" b="1" dirty="0"/>
              <a:t>could be the widow of Robert Bone. Studying the map it seems to be in the area opposite today’s Durham Prison. Visiting the street and looking at the </a:t>
            </a:r>
            <a:r>
              <a:rPr lang="en-GB" sz="1600" b="1" dirty="0" smtClean="0"/>
              <a:t>buildings, </a:t>
            </a:r>
            <a:r>
              <a:rPr lang="en-GB" sz="1600" b="1" dirty="0"/>
              <a:t>suggests it could be number39/40 Old </a:t>
            </a:r>
            <a:r>
              <a:rPr lang="en-GB" sz="1600" b="1" dirty="0" err="1"/>
              <a:t>Elvet</a:t>
            </a:r>
            <a:endParaRPr lang="en-GB" sz="1600" b="1" dirty="0"/>
          </a:p>
          <a:p>
            <a:r>
              <a:rPr lang="en-GB" sz="1600" b="1" dirty="0"/>
              <a:t>The first Trade Directory does not cover this period</a:t>
            </a:r>
          </a:p>
          <a:p>
            <a:r>
              <a:rPr lang="en-GB" sz="1600" b="1" dirty="0"/>
              <a:t>Prior to the first </a:t>
            </a:r>
            <a:r>
              <a:rPr lang="en-GB" sz="1600" b="1" dirty="0" smtClean="0"/>
              <a:t>Census </a:t>
            </a:r>
            <a:endParaRPr lang="en-GB" sz="1600" b="1" dirty="0"/>
          </a:p>
        </p:txBody>
      </p:sp>
    </p:spTree>
    <p:extLst>
      <p:ext uri="{BB962C8B-B14F-4D97-AF65-F5344CB8AC3E}">
        <p14:creationId xmlns:p14="http://schemas.microsoft.com/office/powerpoint/2010/main" val="112308896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421</TotalTime>
  <Words>1095</Words>
  <Application>Microsoft Office PowerPoint</Application>
  <PresentationFormat>On-screen Show (4:3)</PresentationFormat>
  <Paragraphs>108</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Freeman History Group </vt:lpstr>
      <vt:lpstr>Cordwainers </vt:lpstr>
      <vt:lpstr>London Cordwainers </vt:lpstr>
      <vt:lpstr>Copy of 1446 ordinances of the cordwainer of Durham </vt:lpstr>
      <vt:lpstr>Durham City Cordwainers </vt:lpstr>
      <vt:lpstr>Durham City Cordwainers</vt:lpstr>
      <vt:lpstr>Durham City Cordwainers</vt:lpstr>
      <vt:lpstr>Robert Bone </vt:lpstr>
      <vt:lpstr>Probate Records for Robert Bone </vt:lpstr>
      <vt:lpstr>Extractions from  Robert’s last will and testament </vt:lpstr>
      <vt:lpstr>Robert Bone </vt:lpstr>
      <vt:lpstr>Robert Bone </vt:lpstr>
    </vt:vector>
  </TitlesOfParts>
  <Company>Willmott Dixon Holdings Ltd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Freeman History Group</dc:title>
  <dc:creator>Chris Fenwick</dc:creator>
  <cp:lastModifiedBy>Chris Fenwick</cp:lastModifiedBy>
  <cp:revision>20</cp:revision>
  <dcterms:created xsi:type="dcterms:W3CDTF">2017-09-11T16:23:39Z</dcterms:created>
  <dcterms:modified xsi:type="dcterms:W3CDTF">2017-11-06T17:14:47Z</dcterms:modified>
</cp:coreProperties>
</file>